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embedTrueTypeFonts="1">
  <p:sldMasterIdLst>
    <p:sldMasterId id="2147483648" r:id="rId1"/>
  </p:sldMasterIdLst>
  <p:notesMasterIdLst>
    <p:notesMasterId r:id="rId73"/>
  </p:notesMasterIdLst>
  <p:handoutMasterIdLst>
    <p:handoutMasterId r:id="rId74"/>
  </p:handoutMasterIdLst>
  <p:sldIdLst>
    <p:sldId id="256" r:id="rId2"/>
    <p:sldId id="257" r:id="rId3"/>
    <p:sldId id="258" r:id="rId4"/>
    <p:sldId id="331" r:id="rId5"/>
    <p:sldId id="333" r:id="rId6"/>
    <p:sldId id="259" r:id="rId7"/>
    <p:sldId id="334" r:id="rId8"/>
    <p:sldId id="335" r:id="rId9"/>
    <p:sldId id="336" r:id="rId10"/>
    <p:sldId id="260" r:id="rId11"/>
    <p:sldId id="261" r:id="rId12"/>
    <p:sldId id="262" r:id="rId13"/>
    <p:sldId id="288" r:id="rId14"/>
    <p:sldId id="263" r:id="rId15"/>
    <p:sldId id="265" r:id="rId16"/>
    <p:sldId id="266" r:id="rId17"/>
    <p:sldId id="267" r:id="rId18"/>
    <p:sldId id="268" r:id="rId19"/>
    <p:sldId id="295" r:id="rId20"/>
    <p:sldId id="297" r:id="rId21"/>
    <p:sldId id="269" r:id="rId22"/>
    <p:sldId id="290" r:id="rId23"/>
    <p:sldId id="311" r:id="rId24"/>
    <p:sldId id="270" r:id="rId25"/>
    <p:sldId id="305" r:id="rId26"/>
    <p:sldId id="289" r:id="rId27"/>
    <p:sldId id="313" r:id="rId28"/>
    <p:sldId id="271" r:id="rId29"/>
    <p:sldId id="291" r:id="rId30"/>
    <p:sldId id="316" r:id="rId31"/>
    <p:sldId id="317" r:id="rId32"/>
    <p:sldId id="318" r:id="rId33"/>
    <p:sldId id="285" r:id="rId34"/>
    <p:sldId id="292" r:id="rId35"/>
    <p:sldId id="319" r:id="rId36"/>
    <p:sldId id="286" r:id="rId37"/>
    <p:sldId id="293" r:id="rId38"/>
    <p:sldId id="320" r:id="rId39"/>
    <p:sldId id="272" r:id="rId40"/>
    <p:sldId id="329" r:id="rId41"/>
    <p:sldId id="273" r:id="rId42"/>
    <p:sldId id="274" r:id="rId43"/>
    <p:sldId id="298" r:id="rId44"/>
    <p:sldId id="296" r:id="rId45"/>
    <p:sldId id="299" r:id="rId46"/>
    <p:sldId id="321" r:id="rId47"/>
    <p:sldId id="275" r:id="rId48"/>
    <p:sldId id="300" r:id="rId49"/>
    <p:sldId id="322" r:id="rId50"/>
    <p:sldId id="278" r:id="rId51"/>
    <p:sldId id="303" r:id="rId52"/>
    <p:sldId id="332" r:id="rId53"/>
    <p:sldId id="323" r:id="rId54"/>
    <p:sldId id="287" r:id="rId55"/>
    <p:sldId id="310" r:id="rId56"/>
    <p:sldId id="304" r:id="rId57"/>
    <p:sldId id="276" r:id="rId58"/>
    <p:sldId id="302" r:id="rId59"/>
    <p:sldId id="324" r:id="rId60"/>
    <p:sldId id="325" r:id="rId61"/>
    <p:sldId id="277" r:id="rId62"/>
    <p:sldId id="301" r:id="rId63"/>
    <p:sldId id="279" r:id="rId64"/>
    <p:sldId id="338" r:id="rId65"/>
    <p:sldId id="284" r:id="rId66"/>
    <p:sldId id="281" r:id="rId67"/>
    <p:sldId id="282" r:id="rId68"/>
    <p:sldId id="339" r:id="rId69"/>
    <p:sldId id="283" r:id="rId70"/>
    <p:sldId id="340" r:id="rId71"/>
    <p:sldId id="314" r:id="rId72"/>
  </p:sldIdLst>
  <p:sldSz cx="9144000" cy="6858000" type="screen4x3"/>
  <p:notesSz cx="6858000" cy="9144000"/>
  <p:embeddedFontLst>
    <p:embeddedFont>
      <p:font typeface="Doulos SIL Compact" pitchFamily="2" charset="0"/>
      <p:regular r:id="rId75"/>
    </p:embeddedFont>
    <p:embeddedFont>
      <p:font typeface="Corbel" pitchFamily="34" charset="0"/>
      <p:regular r:id="rId76"/>
      <p:bold r:id="rId77"/>
      <p:italic r:id="rId78"/>
      <p:boldItalic r:id="rId79"/>
    </p:embeddedFont>
    <p:embeddedFont>
      <p:font typeface="Doulos SIL" pitchFamily="2" charset="0"/>
      <p:regular r:id="rId80"/>
    </p:embeddedFont>
    <p:embeddedFont>
      <p:font typeface="Calibri" pitchFamily="34" charset="0"/>
      <p:regular r:id="rId81"/>
      <p:bold r:id="rId82"/>
      <p:italic r:id="rId83"/>
      <p:boldItalic r:id="rId84"/>
    </p:embeddedFont>
    <p:embeddedFont>
      <p:font typeface="MS PGothic" pitchFamily="34" charset="-128"/>
      <p:regular r:id="rId8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FF3300"/>
  </p:clrMru>
</p:presentationPr>
</file>

<file path=ppt/tableStyles.xml><?xml version="1.0" encoding="utf-8"?>
<a:tblStyleLst xmlns:a="http://schemas.openxmlformats.org/drawingml/2006/main" def="{0FF1CE12-B100-0000-0000-000000000002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154" autoAdjust="0"/>
    <p:restoredTop sz="86410" autoAdjust="0"/>
  </p:normalViewPr>
  <p:slideViewPr>
    <p:cSldViewPr>
      <p:cViewPr>
        <p:scale>
          <a:sx n="66" d="100"/>
          <a:sy n="66" d="100"/>
        </p:scale>
        <p:origin x="-900" y="-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6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3" d="100"/>
          <a:sy n="53" d="100"/>
        </p:scale>
        <p:origin x="-2418" y="-10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font" Target="fonts/font2.fntdata"/><Relationship Id="rId84" Type="http://schemas.openxmlformats.org/officeDocument/2006/relationships/font" Target="fonts/font10.fntdata"/><Relationship Id="rId89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handoutMaster" Target="handoutMasters/handoutMaster1.xml"/><Relationship Id="rId79" Type="http://schemas.openxmlformats.org/officeDocument/2006/relationships/font" Target="fonts/font5.fntdata"/><Relationship Id="rId87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font" Target="fonts/font8.fntdata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font" Target="fonts/font3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font" Target="fonts/font6.fntdata"/><Relationship Id="rId85" Type="http://schemas.openxmlformats.org/officeDocument/2006/relationships/font" Target="fonts/font11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font" Target="fonts/font1.fntdata"/><Relationship Id="rId83" Type="http://schemas.openxmlformats.org/officeDocument/2006/relationships/font" Target="fonts/font9.fntdata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78" Type="http://schemas.openxmlformats.org/officeDocument/2006/relationships/font" Target="fonts/font4.fntdata"/><Relationship Id="rId81" Type="http://schemas.openxmlformats.org/officeDocument/2006/relationships/font" Target="fonts/font7.fntdata"/><Relationship Id="rId86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/>
          <a:lstStyle/>
          <a:p>
            <a:endParaRPr lang="en-US" smtClean="0"/>
          </a:p>
        </p:txBody>
      </p:sp>
      <p:sp>
        <p:nvSpPr>
          <p:cNvPr id="24" name="Rectangle 24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/>
          <a:lstStyle/>
          <a:p>
            <a:fld id="{A849C5AD-4428-4E9C-9C84-11B72C9365FB}" type="datetimeFigureOut">
              <a:rPr lang="en-US" smtClean="0"/>
              <a:pPr/>
              <a:t>11-Nov-09</a:t>
            </a:fld>
            <a:endParaRPr lang="en-US" smtClean="0"/>
          </a:p>
        </p:txBody>
      </p:sp>
      <p:sp>
        <p:nvSpPr>
          <p:cNvPr id="30" name="Rectangle 30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/>
          <a:lstStyle/>
          <a:p>
            <a:endParaRPr lang="en-US" smtClean="0"/>
          </a:p>
        </p:txBody>
      </p:sp>
      <p:sp>
        <p:nvSpPr>
          <p:cNvPr id="18" name="Rectangle 18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8C596567-A38F-4CEF-B37F-9B9D120D62CE}" type="slidenum">
              <a:rPr lang="en-US" smtClean="0"/>
              <a:pPr/>
              <a:t>‹#›</a:t>
            </a:fld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/>
          <a:lstStyle/>
          <a:p>
            <a:endParaRPr lang="en-US" smtClean="0"/>
          </a:p>
        </p:txBody>
      </p:sp>
      <p:sp>
        <p:nvSpPr>
          <p:cNvPr id="15" name="Rectangle 15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/>
          <a:lstStyle/>
          <a:p>
            <a:fld id="{D7547E60-4BE7-4E4E-9AAA-5EE35AEC995C}" type="datetimeFigureOut">
              <a:rPr lang="en-US" smtClean="0"/>
              <a:pPr/>
              <a:t>11-Nov-09</a:t>
            </a:fld>
            <a:endParaRPr lang="en-US" smtClean="0"/>
          </a:p>
        </p:txBody>
      </p:sp>
      <p:sp>
        <p:nvSpPr>
          <p:cNvPr id="23" name="Rectangle 2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8" name="Rectangle 18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/>
          <a:lstStyle/>
          <a:p>
            <a:endParaRPr lang="en-US" smtClean="0"/>
          </a:p>
        </p:txBody>
      </p:sp>
      <p:sp>
        <p:nvSpPr>
          <p:cNvPr id="28" name="Rectangle 28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‹#›</a:t>
            </a:fld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gif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1.jpg"/>
          <p:cNvPicPr>
            <a:picLocks noChangeAspect="1"/>
          </p:cNvPicPr>
          <p:nvPr/>
        </p:nvPicPr>
        <p:blipFill>
          <a:blip r:embed="rId2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2.png"/>
          <p:cNvPicPr>
            <a:picLocks noChangeAspect="1"/>
          </p:cNvPicPr>
          <p:nvPr/>
        </p:nvPicPr>
        <p:blipFill>
          <a:blip r:embed="rId3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3.png"/>
          <p:cNvPicPr>
            <a:picLocks noChangeAspect="1"/>
          </p:cNvPicPr>
          <p:nvPr/>
        </p:nvPicPr>
        <p:blipFill>
          <a:blip r:embed="rId4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Rectangle 31"/>
          <p:cNvSpPr>
            <a:spLocks noGrp="1"/>
          </p:cNvSpPr>
          <p:nvPr>
            <p:ph type="subTitle" idx="1"/>
          </p:nvPr>
        </p:nvSpPr>
        <p:spPr>
          <a:xfrm>
            <a:off x="2492734" y="4953000"/>
            <a:ext cx="6194066" cy="1752600"/>
          </a:xfrm>
        </p:spPr>
        <p:txBody>
          <a:bodyPr/>
          <a:lstStyle>
            <a:lvl1pPr marL="0" indent="0" algn="r">
              <a:buNone/>
              <a:defRPr sz="2800"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noProof="0" smtClean="0"/>
              <a:t>Click to edit Master subtitle style</a:t>
            </a:r>
            <a:endParaRPr lang="es-CL" noProof="0" dirty="0"/>
          </a:p>
        </p:txBody>
      </p:sp>
      <p:sp>
        <p:nvSpPr>
          <p:cNvPr id="5" name="Rectangle 5"/>
          <p:cNvSpPr>
            <a:spLocks noGrp="1"/>
          </p:cNvSpPr>
          <p:nvPr>
            <p:ph type="ctrTitle"/>
          </p:nvPr>
        </p:nvSpPr>
        <p:spPr>
          <a:xfrm>
            <a:off x="1108986" y="1905000"/>
            <a:ext cx="7577814" cy="1470025"/>
          </a:xfrm>
        </p:spPr>
        <p:txBody>
          <a:bodyPr anchor="b" anchorCtr="0"/>
          <a:lstStyle>
            <a:lvl1pPr algn="r">
              <a:defRPr sz="4000"/>
            </a:lvl1pPr>
          </a:lstStyle>
          <a:p>
            <a:r>
              <a:rPr lang="en-US" noProof="0" smtClean="0"/>
              <a:t>Click to edit Master title style</a:t>
            </a:r>
            <a:endParaRPr lang="es-CL" noProof="0" dirty="0"/>
          </a:p>
        </p:txBody>
      </p:sp>
      <p:pic>
        <p:nvPicPr>
          <p:cNvPr id="13" name="Picture 12" descr="udec-big.gif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304801" y="287288"/>
            <a:ext cx="990600" cy="12367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s-CL" noProof="0" dirty="0" smtClean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530352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>
              <a:defRPr b="1"/>
            </a:lvl1pPr>
          </a:lstStyle>
          <a:p>
            <a:pPr algn="l"/>
            <a:r>
              <a:rPr lang="en-US" noProof="0" dirty="0" smtClean="0"/>
              <a:t>Click to edit Master title style</a:t>
            </a:r>
            <a:endParaRPr lang="es-CL" noProof="0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dirty="0" smtClean="0"/>
              <a:t>El alófono labiodental [v] de /b/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/>
          </p:nvPr>
        </p:nvSpPr>
        <p:spPr>
          <a:xfrm>
            <a:off x="457200" y="838200"/>
            <a:ext cx="8229600" cy="457200"/>
          </a:xfrm>
        </p:spPr>
        <p:txBody>
          <a:bodyPr/>
          <a:lstStyle>
            <a:lvl1pPr>
              <a:buNone/>
              <a:defRPr b="1">
                <a:solidFill>
                  <a:srgbClr val="002060"/>
                </a:solidFill>
                <a:latin typeface="+mj-lt"/>
              </a:defRPr>
            </a:lvl1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530352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>
              <a:defRPr b="1"/>
            </a:lvl1pPr>
          </a:lstStyle>
          <a:p>
            <a:pPr algn="l"/>
            <a:r>
              <a:rPr lang="en-US" noProof="0" dirty="0" smtClean="0"/>
              <a:t>Click to edit Master title style</a:t>
            </a:r>
            <a:endParaRPr lang="es-CL" noProof="0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dirty="0" smtClean="0"/>
              <a:t>El alófono labiodental [v] de /b/</a:t>
            </a:r>
          </a:p>
        </p:txBody>
      </p:sp>
      <p:sp>
        <p:nvSpPr>
          <p:cNvPr id="10" name="Text Placeholder 14"/>
          <p:cNvSpPr>
            <a:spLocks noGrp="1"/>
          </p:cNvSpPr>
          <p:nvPr>
            <p:ph type="body" sz="quarter" idx="13"/>
          </p:nvPr>
        </p:nvSpPr>
        <p:spPr>
          <a:xfrm>
            <a:off x="457200" y="838200"/>
            <a:ext cx="8229600" cy="457200"/>
          </a:xfrm>
        </p:spPr>
        <p:txBody>
          <a:bodyPr/>
          <a:lstStyle>
            <a:lvl1pPr>
              <a:buNone/>
              <a:defRPr b="1">
                <a:solidFill>
                  <a:srgbClr val="002060"/>
                </a:solidFill>
                <a:latin typeface="+mj-lt"/>
              </a:defRPr>
            </a:lvl1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ctr">
              <a:defRPr/>
            </a:lvl1pPr>
          </a:lstStyle>
          <a:p>
            <a:fld id="{D4C49B74-5DB2-4B03-B1D2-7F6A3C51C31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dirty="0" smtClean="0"/>
              <a:t>El alófono labiodental [v] de /b/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s-CL" noProof="0" dirty="0" smtClean="0"/>
          </a:p>
        </p:txBody>
      </p:sp>
      <p:sp>
        <p:nvSpPr>
          <p:cNvPr id="11" name="Rectangle 11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s-CL" noProof="0" dirty="0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530352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>
              <a:defRPr b="1"/>
            </a:lvl1pPr>
          </a:lstStyle>
          <a:p>
            <a:pPr algn="l"/>
            <a:r>
              <a:rPr lang="en-US" noProof="0" dirty="0" smtClean="0"/>
              <a:t>Click to edit Master title style</a:t>
            </a:r>
            <a:endParaRPr lang="es-CL" noProof="0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ctr">
              <a:defRPr/>
            </a:lvl1pPr>
          </a:lstStyle>
          <a:p>
            <a:fld id="{D4C49B74-5DB2-4B03-B1D2-7F6A3C51C31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dirty="0" smtClean="0"/>
              <a:t>El alófono labiodental [v] de /b/</a:t>
            </a:r>
          </a:p>
        </p:txBody>
      </p:sp>
      <p:sp>
        <p:nvSpPr>
          <p:cNvPr id="9" name="Text Placeholder 14"/>
          <p:cNvSpPr>
            <a:spLocks noGrp="1"/>
          </p:cNvSpPr>
          <p:nvPr>
            <p:ph type="body" sz="quarter" idx="13"/>
          </p:nvPr>
        </p:nvSpPr>
        <p:spPr>
          <a:xfrm>
            <a:off x="457200" y="838200"/>
            <a:ext cx="8229600" cy="457200"/>
          </a:xfrm>
        </p:spPr>
        <p:txBody>
          <a:bodyPr/>
          <a:lstStyle>
            <a:lvl1pPr>
              <a:buNone/>
              <a:defRPr b="1">
                <a:solidFill>
                  <a:srgbClr val="002060"/>
                </a:solidFill>
                <a:latin typeface="+mj-lt"/>
              </a:defRPr>
            </a:lvl1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s-CL" noProof="0" dirty="0" smtClean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530352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>
              <a:defRPr b="1"/>
            </a:lvl1pPr>
          </a:lstStyle>
          <a:p>
            <a:pPr algn="l"/>
            <a:r>
              <a:rPr lang="en-US" noProof="0" dirty="0" smtClean="0"/>
              <a:t>Click to edit Master title style</a:t>
            </a:r>
            <a:endParaRPr lang="es-CL" noProof="0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Scott Sadowsky</a:t>
            </a:r>
            <a:endParaRPr lang="es-CL" noProof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ctr">
              <a:defRPr/>
            </a:lvl1pPr>
          </a:lstStyle>
          <a:p>
            <a:fld id="{D4C49B74-5DB2-4B03-B1D2-7F6A3C51C318}" type="slidenum">
              <a:rPr lang="es-CL" smtClean="0"/>
              <a:pPr/>
              <a:t>‹#›</a:t>
            </a:fld>
            <a:endParaRPr lang="es-CL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dirty="0" smtClean="0"/>
              <a:t>El alófono labiodental [v] de /b/</a:t>
            </a:r>
          </a:p>
        </p:txBody>
      </p:sp>
      <p:sp>
        <p:nvSpPr>
          <p:cNvPr id="11" name="Text Placeholder 14"/>
          <p:cNvSpPr>
            <a:spLocks noGrp="1"/>
          </p:cNvSpPr>
          <p:nvPr>
            <p:ph type="body" sz="quarter" idx="13"/>
          </p:nvPr>
        </p:nvSpPr>
        <p:spPr>
          <a:xfrm>
            <a:off x="457200" y="838200"/>
            <a:ext cx="8229600" cy="457200"/>
          </a:xfrm>
        </p:spPr>
        <p:txBody>
          <a:bodyPr/>
          <a:lstStyle>
            <a:lvl1pPr>
              <a:buNone/>
              <a:defRPr b="1">
                <a:solidFill>
                  <a:srgbClr val="002060"/>
                </a:solidFill>
                <a:latin typeface="+mj-lt"/>
              </a:defRPr>
            </a:lvl1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&amp;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6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190999"/>
          </a:xfrm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s-CL" noProof="0" dirty="0" smtClean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530352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>
              <a:defRPr b="1"/>
            </a:lvl1pPr>
          </a:lstStyle>
          <a:p>
            <a:pPr algn="l"/>
            <a:r>
              <a:rPr lang="en-US" noProof="0" dirty="0" smtClean="0"/>
              <a:t>Click to edit Master title style</a:t>
            </a:r>
            <a:endParaRPr lang="es-CL" noProof="0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Scott Sadowsky</a:t>
            </a:r>
            <a:endParaRPr lang="es-CL" noProof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ctr">
              <a:defRPr/>
            </a:lvl1pPr>
          </a:lstStyle>
          <a:p>
            <a:fld id="{D4C49B74-5DB2-4B03-B1D2-7F6A3C51C318}" type="slidenum">
              <a:rPr lang="es-CL" smtClean="0"/>
              <a:pPr/>
              <a:t>‹#›</a:t>
            </a:fld>
            <a:endParaRPr lang="es-CL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dirty="0" smtClean="0"/>
              <a:t>El alófono labiodental [v] de /b/</a:t>
            </a:r>
          </a:p>
        </p:txBody>
      </p:sp>
      <p:sp>
        <p:nvSpPr>
          <p:cNvPr id="11" name="Text Placeholder 14"/>
          <p:cNvSpPr>
            <a:spLocks noGrp="1"/>
          </p:cNvSpPr>
          <p:nvPr>
            <p:ph type="body" sz="quarter" idx="13"/>
          </p:nvPr>
        </p:nvSpPr>
        <p:spPr>
          <a:xfrm>
            <a:off x="457200" y="838200"/>
            <a:ext cx="8229600" cy="457200"/>
          </a:xfrm>
        </p:spPr>
        <p:txBody>
          <a:bodyPr/>
          <a:lstStyle>
            <a:lvl1pPr>
              <a:buNone/>
              <a:defRPr b="1">
                <a:solidFill>
                  <a:srgbClr val="002060"/>
                </a:solidFill>
                <a:latin typeface="+mj-lt"/>
              </a:defRPr>
            </a:lvl1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457200" y="5791200"/>
            <a:ext cx="8229600" cy="457200"/>
          </a:xfrm>
        </p:spPr>
        <p:txBody>
          <a:bodyPr>
            <a:normAutofit/>
          </a:bodyPr>
          <a:lstStyle>
            <a:lvl1pPr algn="ctr">
              <a:buNone/>
              <a:defRPr sz="24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s-CL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6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200399"/>
          </a:xfrm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s-CL" noProof="0" dirty="0" smtClean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530352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>
              <a:defRPr b="1"/>
            </a:lvl1pPr>
          </a:lstStyle>
          <a:p>
            <a:pPr algn="l"/>
            <a:r>
              <a:rPr lang="en-US" noProof="0" dirty="0" smtClean="0"/>
              <a:t>Click to edit Master title style</a:t>
            </a:r>
            <a:endParaRPr lang="es-CL" noProof="0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Scott Sadowsky</a:t>
            </a:r>
            <a:endParaRPr lang="es-CL" noProof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ctr">
              <a:defRPr/>
            </a:lvl1pPr>
          </a:lstStyle>
          <a:p>
            <a:fld id="{D4C49B74-5DB2-4B03-B1D2-7F6A3C51C318}" type="slidenum">
              <a:rPr lang="es-CL" smtClean="0"/>
              <a:pPr/>
              <a:t>‹#›</a:t>
            </a:fld>
            <a:endParaRPr lang="es-CL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dirty="0" smtClean="0"/>
              <a:t>El alófono labiodental [v] de /b/</a:t>
            </a:r>
          </a:p>
        </p:txBody>
      </p:sp>
      <p:sp>
        <p:nvSpPr>
          <p:cNvPr id="11" name="Text Placeholder 14"/>
          <p:cNvSpPr>
            <a:spLocks noGrp="1"/>
          </p:cNvSpPr>
          <p:nvPr>
            <p:ph type="body" sz="quarter" idx="13"/>
          </p:nvPr>
        </p:nvSpPr>
        <p:spPr>
          <a:xfrm>
            <a:off x="457200" y="838200"/>
            <a:ext cx="8229600" cy="457200"/>
          </a:xfrm>
        </p:spPr>
        <p:txBody>
          <a:bodyPr/>
          <a:lstStyle>
            <a:lvl1pPr>
              <a:buNone/>
              <a:defRPr b="1">
                <a:solidFill>
                  <a:srgbClr val="002060"/>
                </a:solidFill>
                <a:latin typeface="+mj-lt"/>
              </a:defRPr>
            </a:lvl1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457200" y="4953000"/>
            <a:ext cx="8229600" cy="685800"/>
          </a:xfrm>
        </p:spPr>
        <p:txBody>
          <a:bodyPr>
            <a:noAutofit/>
          </a:bodyPr>
          <a:lstStyle>
            <a:lvl1pPr algn="ctr">
              <a:buNone/>
              <a:defRPr sz="36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s-CL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Graph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30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s-CL" noProof="0" dirty="0" smtClean="0"/>
          </a:p>
        </p:txBody>
      </p:sp>
      <p:sp>
        <p:nvSpPr>
          <p:cNvPr id="17" name="Rectangle 17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s-CL" noProof="0" dirty="0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530352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>
              <a:defRPr b="1"/>
            </a:lvl1pPr>
          </a:lstStyle>
          <a:p>
            <a:pPr algn="l"/>
            <a:r>
              <a:rPr lang="en-US" noProof="0" dirty="0" smtClean="0"/>
              <a:t>Click to edit Master title style</a:t>
            </a:r>
            <a:endParaRPr lang="es-CL" noProof="0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76200" y="6381750"/>
            <a:ext cx="2133600" cy="476250"/>
          </a:xfrm>
        </p:spPr>
        <p:txBody>
          <a:bodyPr/>
          <a:lstStyle/>
          <a:p>
            <a:r>
              <a:rPr lang="en-US" noProof="0" smtClean="0"/>
              <a:t>Scott Sadowsky</a:t>
            </a:r>
            <a:endParaRPr lang="es-CL" noProof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ctr">
              <a:defRPr/>
            </a:lvl1pPr>
          </a:lstStyle>
          <a:p>
            <a:fld id="{D4C49B74-5DB2-4B03-B1D2-7F6A3C51C318}" type="slidenum">
              <a:rPr lang="es-CL" smtClean="0"/>
              <a:pPr/>
              <a:t>‹#›</a:t>
            </a:fld>
            <a:endParaRPr lang="es-CL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5562600" y="6381750"/>
            <a:ext cx="3505200" cy="476250"/>
          </a:xfrm>
        </p:spPr>
        <p:txBody>
          <a:bodyPr/>
          <a:lstStyle/>
          <a:p>
            <a:pPr algn="r"/>
            <a:r>
              <a:rPr lang="es-CL" dirty="0" smtClean="0"/>
              <a:t>El alófono labiodental [v] de /b/</a:t>
            </a:r>
          </a:p>
        </p:txBody>
      </p:sp>
      <p:sp>
        <p:nvSpPr>
          <p:cNvPr id="13" name="Text Placeholder 14"/>
          <p:cNvSpPr>
            <a:spLocks noGrp="1"/>
          </p:cNvSpPr>
          <p:nvPr>
            <p:ph type="body" sz="quarter" idx="13"/>
          </p:nvPr>
        </p:nvSpPr>
        <p:spPr>
          <a:xfrm>
            <a:off x="457200" y="838200"/>
            <a:ext cx="8229600" cy="457200"/>
          </a:xfrm>
        </p:spPr>
        <p:txBody>
          <a:bodyPr/>
          <a:lstStyle>
            <a:lvl1pPr>
              <a:buNone/>
              <a:defRPr b="1">
                <a:solidFill>
                  <a:srgbClr val="002060"/>
                </a:solidFill>
                <a:latin typeface="+mj-lt"/>
              </a:defRPr>
            </a:lvl1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shade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5.png"/>
          <p:cNvPicPr>
            <a:picLocks noChangeAspect="1"/>
          </p:cNvPicPr>
          <p:nvPr/>
        </p:nvPicPr>
        <p:blipFill>
          <a:blip r:embed="rId11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6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Rectangle 30"/>
          <p:cNvSpPr>
            <a:spLocks noGrp="1"/>
          </p:cNvSpPr>
          <p:nvPr>
            <p:ph type="title"/>
          </p:nvPr>
        </p:nvSpPr>
        <p:spPr>
          <a:xfrm>
            <a:off x="457200" y="228601"/>
            <a:ext cx="8229600" cy="5334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en-US" noProof="0" smtClean="0"/>
              <a:t>Click to edit Master title style</a:t>
            </a:r>
            <a:endParaRPr lang="es-CL" noProof="0" dirty="0"/>
          </a:p>
        </p:txBody>
      </p:sp>
      <p:sp>
        <p:nvSpPr>
          <p:cNvPr id="12" name="Rectangle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s-CL" noProof="0" dirty="0" smtClean="0"/>
          </a:p>
        </p:txBody>
      </p:sp>
      <p:sp>
        <p:nvSpPr>
          <p:cNvPr id="6" name="Rectangle 6"/>
          <p:cNvSpPr>
            <a:spLocks noGrp="1"/>
          </p:cNvSpPr>
          <p:nvPr>
            <p:ph type="dt" sz="half" idx="2"/>
          </p:nvPr>
        </p:nvSpPr>
        <p:spPr>
          <a:xfrm>
            <a:off x="76200" y="6381750"/>
            <a:ext cx="2133600" cy="476250"/>
          </a:xfrm>
          <a:prstGeom prst="rect">
            <a:avLst/>
          </a:prstGeom>
        </p:spPr>
        <p:txBody>
          <a:bodyPr anchor="b" anchorCtr="0"/>
          <a:lstStyle>
            <a:lvl1pPr>
              <a:defRPr sz="1600">
                <a:latin typeface="+mn-lt"/>
              </a:defRPr>
            </a:lvl1pPr>
          </a:lstStyle>
          <a:p>
            <a:r>
              <a:rPr lang="en-US" dirty="0" smtClean="0"/>
              <a:t>Scott Sadowsky</a:t>
            </a:r>
          </a:p>
        </p:txBody>
      </p:sp>
      <p:sp>
        <p:nvSpPr>
          <p:cNvPr id="20" name="Rectangle 20"/>
          <p:cNvSpPr>
            <a:spLocks noGrp="1"/>
          </p:cNvSpPr>
          <p:nvPr>
            <p:ph type="ftr" sz="quarter" idx="3"/>
          </p:nvPr>
        </p:nvSpPr>
        <p:spPr>
          <a:xfrm>
            <a:off x="5562600" y="6381750"/>
            <a:ext cx="3505200" cy="476250"/>
          </a:xfrm>
          <a:prstGeom prst="rect">
            <a:avLst/>
          </a:prstGeom>
        </p:spPr>
        <p:txBody>
          <a:bodyPr anchor="b" anchorCtr="0"/>
          <a:lstStyle>
            <a:lvl1pPr algn="ctr">
              <a:defRPr sz="1600">
                <a:latin typeface="+mn-lt"/>
              </a:defRPr>
            </a:lvl1pPr>
          </a:lstStyle>
          <a:p>
            <a:pPr algn="r"/>
            <a:r>
              <a:rPr lang="es-CL" dirty="0" smtClean="0"/>
              <a:t>El alófono labiodental [v] de /b/</a:t>
            </a:r>
          </a:p>
        </p:txBody>
      </p:sp>
      <p:sp>
        <p:nvSpPr>
          <p:cNvPr id="21" name="Rectangle 21"/>
          <p:cNvSpPr>
            <a:spLocks noGrp="1"/>
          </p:cNvSpPr>
          <p:nvPr>
            <p:ph type="sldNum" sz="quarter" idx="4"/>
          </p:nvPr>
        </p:nvSpPr>
        <p:spPr>
          <a:xfrm>
            <a:off x="4343400" y="6381750"/>
            <a:ext cx="609600" cy="476250"/>
          </a:xfrm>
          <a:prstGeom prst="rect">
            <a:avLst/>
          </a:prstGeom>
        </p:spPr>
        <p:txBody>
          <a:bodyPr anchor="b" anchorCtr="0"/>
          <a:lstStyle>
            <a:lvl1pPr algn="ctr">
              <a:defRPr sz="1600">
                <a:latin typeface="+mn-lt"/>
              </a:defRPr>
            </a:lvl1pPr>
          </a:lstStyle>
          <a:p>
            <a:fld id="{D4C49B74-5DB2-4B03-B1D2-7F6A3C51C318}" type="slidenum">
              <a:rPr lang="en-US" smtClean="0"/>
              <a:pPr/>
              <a:t>‹#›</a:t>
            </a:fld>
            <a:endParaRPr 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57" r:id="rId8"/>
    <p:sldLayoutId id="2147483655" r:id="rId9"/>
  </p:sldLayoutIdLst>
  <p:hf hdr="0"/>
  <p:txStyles>
    <p:titleStyle>
      <a:defPPr>
        <a:defRPr sz="4400">
          <a:solidFill>
            <a:schemeClr val="tx1"/>
          </a:solidFill>
          <a:latin typeface="+mj-lt"/>
          <a:ea typeface="+mj-ea"/>
          <a:cs typeface="+mj-cs"/>
        </a:defRPr>
      </a:defPPr>
      <a:lvl1pPr algn="l" eaLnBrk="1" hangingPunct="1">
        <a:buNone/>
        <a:defRPr sz="3600">
          <a:solidFill>
            <a:schemeClr val="tx1">
              <a:alpha val="100000"/>
            </a:schemeClr>
          </a:solidFill>
          <a:latin typeface="+mj-lt"/>
        </a:defRPr>
      </a:lvl1pPr>
    </p:titleStyle>
    <p:body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342900" indent="-342900" eaLnBrk="1" hangingPunct="1">
        <a:buFont typeface="Wingdings" pitchFamily="2" charset="2"/>
        <a:buChar char="§"/>
        <a:defRPr sz="2800">
          <a:latin typeface="Doulos SIL Compact" pitchFamily="2" charset="0"/>
          <a:ea typeface="Doulos SIL Compact" pitchFamily="2" charset="0"/>
          <a:cs typeface="Doulos SIL Compact" pitchFamily="2" charset="0"/>
        </a:defRPr>
      </a:lvl1pPr>
      <a:lvl2pPr marL="571500" indent="-228600" eaLnBrk="1" hangingPunct="1">
        <a:buFont typeface="Arial" pitchFamily="34" charset="0"/>
        <a:buChar char="•"/>
        <a:defRPr sz="2400">
          <a:latin typeface="Doulos SIL Compact" pitchFamily="2" charset="0"/>
          <a:ea typeface="Doulos SIL Compact" pitchFamily="2" charset="0"/>
          <a:cs typeface="Doulos SIL Compact" pitchFamily="2" charset="0"/>
        </a:defRPr>
      </a:lvl2pPr>
      <a:lvl3pPr marL="800100" indent="-228600" eaLnBrk="1" hangingPunct="1">
        <a:buChar char="•"/>
        <a:defRPr sz="2400">
          <a:latin typeface="Doulos SIL Compact" pitchFamily="2" charset="0"/>
          <a:ea typeface="Doulos SIL Compact" pitchFamily="2" charset="0"/>
          <a:cs typeface="Doulos SIL Compact" pitchFamily="2" charset="0"/>
        </a:defRPr>
      </a:lvl3pPr>
      <a:lvl4pPr marL="1028700" indent="-228600" eaLnBrk="1" hangingPunct="1">
        <a:buFont typeface="Arial" pitchFamily="34" charset="0"/>
        <a:buChar char="•"/>
        <a:defRPr sz="2000">
          <a:latin typeface="Doulos SIL Compact" pitchFamily="2" charset="0"/>
          <a:ea typeface="Doulos SIL Compact" pitchFamily="2" charset="0"/>
          <a:cs typeface="Doulos SIL Compact" pitchFamily="2" charset="0"/>
        </a:defRPr>
      </a:lvl4pPr>
      <a:lvl5pPr marL="1257300" indent="-228600" eaLnBrk="1" hangingPunct="1">
        <a:buFont typeface="Arial" pitchFamily="34" charset="0"/>
        <a:buChar char="•"/>
        <a:defRPr sz="2000">
          <a:latin typeface="Doulos SIL Compact" pitchFamily="2" charset="0"/>
          <a:ea typeface="Doulos SIL Compact" pitchFamily="2" charset="0"/>
          <a:cs typeface="Doulos SIL Compact" pitchFamily="2" charset="0"/>
        </a:defRPr>
      </a:lvl5pPr>
      <a:lvl6pPr marL="2514600" indent="-228600" eaLnBrk="1" hangingPunct="1">
        <a:buChar char="•"/>
        <a:defRPr sz="2000"/>
      </a:lvl6pPr>
      <a:lvl7pPr marL="2971800" indent="-228600" eaLnBrk="1" hangingPunct="1">
        <a:buChar char="•"/>
        <a:defRPr sz="2000"/>
      </a:lvl7pPr>
      <a:lvl8pPr marL="3429000" indent="-228600" eaLnBrk="1" hangingPunct="1">
        <a:buChar char="•"/>
        <a:defRPr sz="2000"/>
      </a:lvl8pPr>
      <a:lvl9pPr marL="3886200" indent="-228600" eaLnBrk="1" hangingPunct="1">
        <a:buChar char="•"/>
        <a:defRPr sz="2000"/>
      </a:lvl9pPr>
    </p:bodyStyle>
    <p:other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eaLnBrk="1" hangingPunct="1"/>
      <a:lvl2pPr marL="457200" eaLnBrk="1" hangingPunct="1"/>
      <a:lvl3pPr marL="914400" eaLnBrk="1" hangingPunct="1"/>
      <a:lvl4pPr marL="1371600" eaLnBrk="1" hangingPunct="1"/>
      <a:lvl5pPr marL="1828800" eaLnBrk="1" hangingPunct="1"/>
      <a:lvl6pPr marL="2286000" eaLnBrk="1" hangingPunct="1"/>
      <a:lvl7pPr marL="2743200" eaLnBrk="1" hangingPunct="1"/>
      <a:lvl8pPr marL="3200400" eaLnBrk="1" hangingPunct="1"/>
      <a:lvl9pPr marL="3657600" eaLnBrk="1" hangingPunct="1"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C:\PPT\viste_ZF2-02.mpg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C:\PPT\embargo_ZF2-01.mpg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C:\PPT\envio_ZF2-01.mpg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C:\PPT\BF_albo_ZM2-05.mpg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C:\PPT\silbido_ZF2-03x.mpg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C:\PPT\observar_ZM2-04.mpg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C:\PPT\obviedad_ZF2-01.mpg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C:\PPT\advierto_ZF2-02.mpg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C:\PPT\essbio_ZM2-03.mpg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C:\PPT\nashville_ZF2-01.mpg" TargetMode="Externa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C:\PPT\nikvis_ZF2-01.mpg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C:\PPT\ajbar_ZM2-03.mpg" TargetMode="Externa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C:\PPT\rugby_ZM2-03.mpg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C:\PPT\futbol_ZF2-01.mpg" TargetMode="Externa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C:\PPT\recibir_ZF2-03x.mpg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C:\PPT\junaeb_ZM2-04.mpg" TargetMode="Externa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C:\PPT\abmatic_ZM2-03.mpg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C:\PPT\abnegado_ZF2-01.mpg" TargetMode="Externa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C:\PPT\posible_ZF2-02.mpg" TargetMode="Externa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C:\PPT\abrio_ZF2-03x.mpg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C:\PPT\BF_tuvieras_ZF2-03.mpg" TargetMode="Externa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C:\PPT\debieras_ZM2-04.mpg" TargetMode="Externa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C:\PPT\nochebuena_ZM2-03.mpg" TargetMode="Externa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C:\PPT\savka_ZF2-02.mpg" TargetMode="Externa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C:\PPT\obtener_ZM2-03b.mpg" TargetMode="Externa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C:\PPT\abdominal_ZM2-03.mpg" TargetMode="Externa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C:\PPT\chibcha_ZM2-03b.mpg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C:\PPT\absorber_ZF2-01.mpg" TargetMode="Externa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C:\PPT\libertad_ZM2-04.mpg" TargetMode="Externa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990600" y="4953000"/>
            <a:ext cx="7696200" cy="1752600"/>
          </a:xfrm>
        </p:spPr>
        <p:txBody>
          <a:bodyPr>
            <a:normAutofit fontScale="85000" lnSpcReduction="10000"/>
          </a:bodyPr>
          <a:lstStyle/>
          <a:p>
            <a:r>
              <a:rPr lang="es-CL" dirty="0" smtClean="0"/>
              <a:t>Scott Sadowsky</a:t>
            </a:r>
          </a:p>
          <a:p>
            <a:r>
              <a:rPr lang="es-CL" dirty="0" smtClean="0"/>
              <a:t>Universidad de Concepción</a:t>
            </a:r>
          </a:p>
          <a:p>
            <a:endParaRPr lang="es-CL" dirty="0" smtClean="0"/>
          </a:p>
          <a:p>
            <a:r>
              <a:rPr lang="es-CL" sz="2600" dirty="0" smtClean="0">
                <a:solidFill>
                  <a:srgbClr val="002060"/>
                </a:solidFill>
              </a:rPr>
              <a:t>XVIII Congreso de la Sociedad Chilena de Lingüística (SOCHIL)</a:t>
            </a:r>
          </a:p>
          <a:p>
            <a:r>
              <a:rPr lang="es-CL" sz="2600" dirty="0" smtClean="0">
                <a:solidFill>
                  <a:srgbClr val="002060"/>
                </a:solidFill>
              </a:rPr>
              <a:t>Santiago de Chile, 4 a 6 de noviembre de 2009</a:t>
            </a:r>
            <a:endParaRPr lang="es-CL" sz="2600" dirty="0">
              <a:solidFill>
                <a:srgbClr val="00206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304800" y="1905000"/>
            <a:ext cx="8382000" cy="1470025"/>
          </a:xfrm>
        </p:spPr>
        <p:txBody>
          <a:bodyPr>
            <a:normAutofit fontScale="90000"/>
          </a:bodyPr>
          <a:lstStyle/>
          <a:p>
            <a:r>
              <a:rPr lang="es-CL" b="1" dirty="0" smtClean="0"/>
              <a:t>El alófono labiodental sonoro [v] de /b/</a:t>
            </a:r>
            <a:br>
              <a:rPr lang="es-CL" b="1" dirty="0" smtClean="0"/>
            </a:br>
            <a:r>
              <a:rPr lang="es-CL" b="1" dirty="0" smtClean="0"/>
              <a:t>en el castellano de Concepción (Chile)</a:t>
            </a:r>
            <a:endParaRPr lang="es-CL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L" dirty="0" smtClean="0"/>
              <a:t>Existe un alófono labiodental sonoro [v] del fonema /b/ en el castellano de Concepción</a:t>
            </a:r>
          </a:p>
          <a:p>
            <a:endParaRPr lang="es-CL" dirty="0" smtClean="0"/>
          </a:p>
          <a:p>
            <a:r>
              <a:rPr lang="es-CL" dirty="0" smtClean="0"/>
              <a:t>No existe correlación entre el grafema que se utiliza para representar el fonema /b/ y la selección del alófono</a:t>
            </a:r>
          </a:p>
          <a:p>
            <a:endParaRPr lang="es-CL" dirty="0" smtClean="0"/>
          </a:p>
          <a:p>
            <a:pPr marL="0" indent="0">
              <a:buNone/>
            </a:pPr>
            <a:r>
              <a:rPr lang="es-CL" i="1" dirty="0" smtClean="0"/>
              <a:t>Sin hipótesis sobre su frecuencia y distribución.</a:t>
            </a:r>
            <a:br>
              <a:rPr lang="es-CL" i="1" dirty="0" smtClean="0"/>
            </a:br>
            <a:r>
              <a:rPr lang="es-CL" i="1" dirty="0" smtClean="0"/>
              <a:t>Este aspecto es descriptivo y exploratorio.</a:t>
            </a:r>
            <a:endParaRPr lang="es-CL" i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 smtClean="0"/>
              <a:t>Investigación exploratoria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smtClean="0"/>
              <a:t>El alófono labiodental [v] de /b/</a:t>
            </a:r>
            <a:endParaRPr lang="es-CL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dirty="0" smtClean="0"/>
              <a:t>Hipótesis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L" dirty="0" smtClean="0"/>
              <a:t>6 adultos jóvenes (3 hombres, 3 mujeres)</a:t>
            </a:r>
          </a:p>
          <a:p>
            <a:endParaRPr lang="es-CL" dirty="0" smtClean="0"/>
          </a:p>
          <a:p>
            <a:r>
              <a:rPr lang="es-CL" dirty="0" smtClean="0"/>
              <a:t>17-18 años de edad</a:t>
            </a:r>
          </a:p>
          <a:p>
            <a:endParaRPr lang="es-CL" dirty="0" smtClean="0"/>
          </a:p>
          <a:p>
            <a:r>
              <a:rPr lang="es-CL" dirty="0" smtClean="0"/>
              <a:t>Habitantes permanentes de la Provincia de Concepción</a:t>
            </a:r>
          </a:p>
          <a:p>
            <a:endParaRPr lang="es-CL" dirty="0" smtClean="0"/>
          </a:p>
          <a:p>
            <a:r>
              <a:rPr lang="es-CL" dirty="0" smtClean="0"/>
              <a:t>Monolingües en castellano</a:t>
            </a:r>
          </a:p>
          <a:p>
            <a:endParaRPr lang="es-CL" dirty="0" smtClean="0"/>
          </a:p>
          <a:p>
            <a:r>
              <a:rPr lang="es-CL" dirty="0" smtClean="0"/>
              <a:t>Seleccionados aleatoriamente</a:t>
            </a:r>
          </a:p>
          <a:p>
            <a:endParaRPr lang="es-CL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 smtClean="0"/>
              <a:t>Investigación exploratoria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smtClean="0"/>
              <a:t>El alófono labiodental [v] de /b/</a:t>
            </a:r>
            <a:endParaRPr lang="es-CL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dirty="0" smtClean="0"/>
              <a:t>Muestra de hablantes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L" dirty="0" smtClean="0"/>
              <a:t>Lista de 224 lexemas que contienen el fonema /b/</a:t>
            </a:r>
          </a:p>
          <a:p>
            <a:endParaRPr lang="es-CL" dirty="0" smtClean="0"/>
          </a:p>
          <a:p>
            <a:r>
              <a:rPr lang="es-CL" dirty="0" smtClean="0"/>
              <a:t>Extraídos de la </a:t>
            </a:r>
            <a:r>
              <a:rPr lang="es-CL" i="1" dirty="0" smtClean="0"/>
              <a:t>Lista de Frecuencias del Castellano de Chile</a:t>
            </a:r>
            <a:r>
              <a:rPr lang="es-CL" dirty="0" smtClean="0"/>
              <a:t> (Lifcach) (Sadowsky &amp; Martínez 2006)</a:t>
            </a:r>
          </a:p>
          <a:p>
            <a:endParaRPr lang="es-CL" dirty="0" smtClean="0"/>
          </a:p>
          <a:p>
            <a:r>
              <a:rPr lang="es-CL" dirty="0" smtClean="0"/>
              <a:t>Presentados uno tras otro</a:t>
            </a:r>
          </a:p>
          <a:p>
            <a:endParaRPr lang="es-CL" dirty="0" smtClean="0"/>
          </a:p>
          <a:p>
            <a:r>
              <a:rPr lang="es-CL" dirty="0" smtClean="0"/>
              <a:t>Velocidad determinada por el informante</a:t>
            </a:r>
          </a:p>
          <a:p>
            <a:endParaRPr lang="es-CL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 smtClean="0"/>
              <a:t>Investigación exploratoria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smtClean="0"/>
              <a:t>El alófono labiodental [v] de /b/</a:t>
            </a:r>
            <a:endParaRPr lang="es-CL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dirty="0" smtClean="0"/>
              <a:t>Instrumento de elicitación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es-CL" b="1" dirty="0" smtClean="0"/>
              <a:t>Audio</a:t>
            </a:r>
          </a:p>
          <a:p>
            <a:r>
              <a:rPr lang="es-CL" dirty="0" smtClean="0"/>
              <a:t>Micrófono de condensador Studio </a:t>
            </a:r>
            <a:r>
              <a:rPr lang="es-CL" dirty="0" err="1" smtClean="0"/>
              <a:t>Projects</a:t>
            </a:r>
            <a:r>
              <a:rPr lang="es-CL" dirty="0" smtClean="0"/>
              <a:t> C-1</a:t>
            </a:r>
          </a:p>
          <a:p>
            <a:r>
              <a:rPr lang="es-CL" dirty="0" smtClean="0"/>
              <a:t>Interfaz </a:t>
            </a:r>
            <a:r>
              <a:rPr lang="es-CL" dirty="0" err="1" smtClean="0"/>
              <a:t>Lexicon</a:t>
            </a:r>
            <a:r>
              <a:rPr lang="es-CL" dirty="0" smtClean="0"/>
              <a:t> Omega</a:t>
            </a:r>
          </a:p>
          <a:p>
            <a:r>
              <a:rPr lang="es-CL" dirty="0" smtClean="0"/>
              <a:t>44,1 kHz y 16 bits</a:t>
            </a:r>
          </a:p>
          <a:p>
            <a:r>
              <a:rPr lang="es-CL" dirty="0" smtClean="0"/>
              <a:t>No comprimido</a:t>
            </a:r>
          </a:p>
          <a:p>
            <a:endParaRPr lang="es-CL" dirty="0" smtClean="0"/>
          </a:p>
          <a:p>
            <a:pPr>
              <a:buNone/>
            </a:pPr>
            <a:r>
              <a:rPr lang="es-CL" b="1" dirty="0" smtClean="0"/>
              <a:t>Video</a:t>
            </a:r>
          </a:p>
          <a:p>
            <a:r>
              <a:rPr lang="es-CL" dirty="0" smtClean="0"/>
              <a:t>Canon </a:t>
            </a:r>
            <a:r>
              <a:rPr lang="es-CL" dirty="0" err="1" smtClean="0"/>
              <a:t>Powershot</a:t>
            </a:r>
            <a:r>
              <a:rPr lang="es-CL" dirty="0" smtClean="0"/>
              <a:t> A-540 (</a:t>
            </a:r>
            <a:r>
              <a:rPr lang="es-CL" dirty="0" err="1" smtClean="0"/>
              <a:t>MJPEG</a:t>
            </a:r>
            <a:r>
              <a:rPr lang="es-CL" dirty="0" smtClean="0"/>
              <a:t>/</a:t>
            </a:r>
            <a:r>
              <a:rPr lang="es-CL" dirty="0" err="1" smtClean="0"/>
              <a:t>AVI</a:t>
            </a:r>
            <a:r>
              <a:rPr lang="es-CL" dirty="0" smtClean="0"/>
              <a:t>)</a:t>
            </a:r>
          </a:p>
          <a:p>
            <a:endParaRPr lang="es-CL" dirty="0" smtClean="0"/>
          </a:p>
          <a:p>
            <a:pPr marL="0" indent="0" algn="ctr">
              <a:buNone/>
            </a:pPr>
            <a:r>
              <a:rPr lang="es-CL" i="1" dirty="0" smtClean="0"/>
              <a:t>Todo el audio que vamos a escuchar aquí proviene de la cámara de video Canon, por lo cual es de baja calidad.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 smtClean="0"/>
              <a:t>Datos técnicos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smtClean="0"/>
              <a:t>El alófono labiodental [v] de /b/</a:t>
            </a:r>
            <a:endParaRPr lang="es-CL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endParaRPr lang="es-C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L" dirty="0" smtClean="0"/>
              <a:t>Grabaciones de audio y video</a:t>
            </a:r>
          </a:p>
          <a:p>
            <a:endParaRPr lang="es-CL" dirty="0" smtClean="0"/>
          </a:p>
          <a:p>
            <a:r>
              <a:rPr lang="es-CL" dirty="0" smtClean="0"/>
              <a:t>Lectura en voz alta del instrumento de elicitación</a:t>
            </a:r>
          </a:p>
          <a:p>
            <a:endParaRPr lang="es-CL" dirty="0" smtClean="0"/>
          </a:p>
          <a:p>
            <a:r>
              <a:rPr lang="es-CL" dirty="0" smtClean="0"/>
              <a:t>De 1344 </a:t>
            </a:r>
            <a:r>
              <a:rPr lang="es-CL" i="1" dirty="0" smtClean="0"/>
              <a:t>tokens</a:t>
            </a:r>
            <a:r>
              <a:rPr lang="es-CL" dirty="0" smtClean="0"/>
              <a:t>, 1299 fueron válidos y se analizaron</a:t>
            </a:r>
          </a:p>
          <a:p>
            <a:endParaRPr lang="es-CL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 smtClean="0"/>
              <a:t>Investigación exploratoria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smtClean="0"/>
              <a:t>El alófono labiodental [v] de /b/</a:t>
            </a:r>
            <a:endParaRPr lang="es-CL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dirty="0" smtClean="0"/>
              <a:t>Corpus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ontent Placeholder 9"/>
          <p:cNvGraphicFramePr>
            <a:graphicFrameLocks noGrp="1"/>
          </p:cNvGraphicFramePr>
          <p:nvPr>
            <p:ph idx="1"/>
          </p:nvPr>
        </p:nvGraphicFramePr>
        <p:xfrm>
          <a:off x="533400" y="1600200"/>
          <a:ext cx="8077200" cy="3657600"/>
        </p:xfrm>
        <a:graphic>
          <a:graphicData uri="http://schemas.openxmlformats.org/drawingml/2006/table">
            <a:tbl>
              <a:tblPr firstRow="1" bandRow="1"/>
              <a:tblGrid>
                <a:gridCol w="2763253"/>
                <a:gridCol w="1122947"/>
                <a:gridCol w="4191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L" sz="2200" dirty="0" smtClean="0">
                          <a:latin typeface="Doulos SIL Compact" pitchFamily="2" charset="0"/>
                          <a:ea typeface="Doulos SIL Compact" pitchFamily="2" charset="0"/>
                          <a:cs typeface="Doulos SIL Compact" pitchFamily="2" charset="0"/>
                        </a:rPr>
                        <a:t>[b]</a:t>
                      </a:r>
                      <a:endParaRPr lang="es-CL" sz="2200" dirty="0">
                        <a:latin typeface="Doulos SIL Compact" pitchFamily="2" charset="0"/>
                        <a:ea typeface="Doulos SIL Compact" pitchFamily="2" charset="0"/>
                        <a:cs typeface="Doulos SIL Compact" pitchFamily="2" charset="0"/>
                      </a:endParaRPr>
                    </a:p>
                  </a:txBody>
                  <a:tcPr marL="45720" marR="4572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2200" b="1" dirty="0" smtClean="0">
                          <a:solidFill>
                            <a:srgbClr val="0070C0"/>
                          </a:solidFill>
                          <a:latin typeface="Doulos SIL Compact" pitchFamily="2" charset="0"/>
                          <a:ea typeface="Doulos SIL Compact" pitchFamily="2" charset="0"/>
                          <a:cs typeface="Doulos SIL Compact" pitchFamily="2" charset="0"/>
                        </a:rPr>
                        <a:t>[b]</a:t>
                      </a:r>
                      <a:endParaRPr lang="es-CL" sz="2200" b="1" dirty="0">
                        <a:solidFill>
                          <a:srgbClr val="0070C0"/>
                        </a:solidFill>
                        <a:latin typeface="Doulos SIL Compact" pitchFamily="2" charset="0"/>
                        <a:ea typeface="Doulos SIL Compact" pitchFamily="2" charset="0"/>
                        <a:cs typeface="Doulos SIL Compact" pitchFamily="2" charset="0"/>
                      </a:endParaRPr>
                    </a:p>
                  </a:txBody>
                  <a:tcPr marL="45720" marR="4572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s-CL" dirty="0" smtClean="0">
                        <a:latin typeface="Doulos SIL Compact" pitchFamily="2" charset="0"/>
                        <a:ea typeface="Doulos SIL Compact" pitchFamily="2" charset="0"/>
                        <a:cs typeface="Doulos SIL Compact" pitchFamily="2" charset="0"/>
                      </a:endParaRPr>
                    </a:p>
                    <a:p>
                      <a:r>
                        <a:rPr lang="es-CL" dirty="0" smtClean="0">
                          <a:latin typeface="Doulos SIL Compact" pitchFamily="2" charset="0"/>
                          <a:ea typeface="Doulos SIL Compact" pitchFamily="2" charset="0"/>
                          <a:cs typeface="Doulos SIL Compact" pitchFamily="2" charset="0"/>
                        </a:rPr>
                        <a:t>Bilabial oclusivo sonoro</a:t>
                      </a:r>
                    </a:p>
                    <a:p>
                      <a:endParaRPr lang="es-CL" dirty="0">
                        <a:latin typeface="Doulos SIL Compact" pitchFamily="2" charset="0"/>
                        <a:ea typeface="Doulos SIL Compact" pitchFamily="2" charset="0"/>
                        <a:cs typeface="Doulos SIL Compact" pitchFamily="2" charset="0"/>
                      </a:endParaRPr>
                    </a:p>
                  </a:txBody>
                  <a:tcPr marR="4572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L" sz="2200" dirty="0" smtClean="0">
                          <a:latin typeface="Doulos SIL Compact" pitchFamily="2" charset="0"/>
                          <a:ea typeface="Doulos SIL Compact" pitchFamily="2" charset="0"/>
                          <a:cs typeface="Doulos SIL Compact" pitchFamily="2" charset="0"/>
                        </a:rPr>
                        <a:t>[β]</a:t>
                      </a:r>
                      <a:r>
                        <a:rPr lang="es-CL" sz="2200" baseline="0" dirty="0" smtClean="0">
                          <a:latin typeface="Doulos SIL Compact" pitchFamily="2" charset="0"/>
                          <a:ea typeface="Doulos SIL Compact" pitchFamily="2" charset="0"/>
                          <a:cs typeface="Doulos SIL Compact" pitchFamily="2" charset="0"/>
                        </a:rPr>
                        <a:t> [β̞]</a:t>
                      </a:r>
                      <a:endParaRPr lang="es-CL" sz="2200" dirty="0">
                        <a:latin typeface="Doulos SIL Compact" pitchFamily="2" charset="0"/>
                        <a:ea typeface="Doulos SIL Compact" pitchFamily="2" charset="0"/>
                        <a:cs typeface="Doulos SIL Compact" pitchFamily="2" charset="0"/>
                      </a:endParaRPr>
                    </a:p>
                  </a:txBody>
                  <a:tcPr marL="45720" marR="4572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2200" b="1" dirty="0" smtClean="0">
                          <a:solidFill>
                            <a:srgbClr val="0070C0"/>
                          </a:solidFill>
                          <a:latin typeface="Doulos SIL Compact" pitchFamily="2" charset="0"/>
                          <a:ea typeface="Doulos SIL Compact" pitchFamily="2" charset="0"/>
                          <a:cs typeface="Doulos SIL Compact" pitchFamily="2" charset="0"/>
                        </a:rPr>
                        <a:t>[β]</a:t>
                      </a:r>
                      <a:endParaRPr lang="es-CL" sz="2200" b="1" dirty="0">
                        <a:solidFill>
                          <a:srgbClr val="0070C0"/>
                        </a:solidFill>
                        <a:latin typeface="Doulos SIL Compact" pitchFamily="2" charset="0"/>
                        <a:ea typeface="Doulos SIL Compact" pitchFamily="2" charset="0"/>
                        <a:cs typeface="Doulos SIL Compact" pitchFamily="2" charset="0"/>
                      </a:endParaRPr>
                    </a:p>
                  </a:txBody>
                  <a:tcPr marL="45720" marR="4572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s-CL" dirty="0" smtClean="0">
                        <a:latin typeface="Doulos SIL Compact" pitchFamily="2" charset="0"/>
                        <a:ea typeface="Doulos SIL Compact" pitchFamily="2" charset="0"/>
                        <a:cs typeface="Doulos SIL Compact" pitchFamily="2" charset="0"/>
                      </a:endParaRPr>
                    </a:p>
                    <a:p>
                      <a:r>
                        <a:rPr lang="es-CL" dirty="0" smtClean="0">
                          <a:latin typeface="Doulos SIL Compact" pitchFamily="2" charset="0"/>
                          <a:ea typeface="Doulos SIL Compact" pitchFamily="2" charset="0"/>
                          <a:cs typeface="Doulos SIL Compact" pitchFamily="2" charset="0"/>
                        </a:rPr>
                        <a:t>Bilabial fricativo o aproximante sonoro</a:t>
                      </a:r>
                    </a:p>
                    <a:p>
                      <a:endParaRPr lang="es-CL" dirty="0">
                        <a:latin typeface="Doulos SIL Compact" pitchFamily="2" charset="0"/>
                        <a:ea typeface="Doulos SIL Compact" pitchFamily="2" charset="0"/>
                        <a:cs typeface="Doulos SIL Compact" pitchFamily="2" charset="0"/>
                      </a:endParaRPr>
                    </a:p>
                  </a:txBody>
                  <a:tcPr marR="4572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L" sz="2200" dirty="0" smtClean="0">
                          <a:latin typeface="Doulos SIL Compact" pitchFamily="2" charset="0"/>
                          <a:ea typeface="Doulos SIL Compact" pitchFamily="2" charset="0"/>
                          <a:cs typeface="Doulos SIL Compact" pitchFamily="2" charset="0"/>
                        </a:rPr>
                        <a:t>[v] [ʋ]</a:t>
                      </a:r>
                      <a:endParaRPr lang="es-CL" sz="2200" dirty="0">
                        <a:latin typeface="Doulos SIL Compact" pitchFamily="2" charset="0"/>
                        <a:ea typeface="Doulos SIL Compact" pitchFamily="2" charset="0"/>
                        <a:cs typeface="Doulos SIL Compact" pitchFamily="2" charset="0"/>
                      </a:endParaRPr>
                    </a:p>
                  </a:txBody>
                  <a:tcPr marL="45720" marR="4572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2200" b="1" dirty="0" smtClean="0">
                          <a:solidFill>
                            <a:srgbClr val="0070C0"/>
                          </a:solidFill>
                          <a:latin typeface="Doulos SIL Compact" pitchFamily="2" charset="0"/>
                          <a:ea typeface="Doulos SIL Compact" pitchFamily="2" charset="0"/>
                          <a:cs typeface="Doulos SIL Compact" pitchFamily="2" charset="0"/>
                        </a:rPr>
                        <a:t>[v]</a:t>
                      </a:r>
                      <a:endParaRPr lang="es-CL" sz="2200" b="1" dirty="0">
                        <a:solidFill>
                          <a:srgbClr val="0070C0"/>
                        </a:solidFill>
                        <a:latin typeface="Doulos SIL Compact" pitchFamily="2" charset="0"/>
                        <a:ea typeface="Doulos SIL Compact" pitchFamily="2" charset="0"/>
                        <a:cs typeface="Doulos SIL Compact" pitchFamily="2" charset="0"/>
                      </a:endParaRPr>
                    </a:p>
                  </a:txBody>
                  <a:tcPr marL="45720" marR="4572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s-CL" dirty="0" smtClean="0">
                        <a:latin typeface="Doulos SIL Compact" pitchFamily="2" charset="0"/>
                        <a:ea typeface="Doulos SIL Compact" pitchFamily="2" charset="0"/>
                        <a:cs typeface="Doulos SIL Compact" pitchFamily="2" charset="0"/>
                      </a:endParaRPr>
                    </a:p>
                    <a:p>
                      <a:r>
                        <a:rPr lang="es-CL" dirty="0" smtClean="0">
                          <a:latin typeface="Doulos SIL Compact" pitchFamily="2" charset="0"/>
                          <a:ea typeface="Doulos SIL Compact" pitchFamily="2" charset="0"/>
                          <a:cs typeface="Doulos SIL Compact" pitchFamily="2" charset="0"/>
                        </a:rPr>
                        <a:t>Labiodental fricativo o aproximante sonoro</a:t>
                      </a:r>
                    </a:p>
                    <a:p>
                      <a:endParaRPr lang="es-CL" dirty="0">
                        <a:latin typeface="Doulos SIL Compact" pitchFamily="2" charset="0"/>
                        <a:ea typeface="Doulos SIL Compact" pitchFamily="2" charset="0"/>
                        <a:cs typeface="Doulos SIL Compact" pitchFamily="2" charset="0"/>
                      </a:endParaRPr>
                    </a:p>
                  </a:txBody>
                  <a:tcPr marR="4572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L" sz="2200" dirty="0" smtClean="0">
                          <a:latin typeface="Doulos SIL Compact" pitchFamily="2" charset="0"/>
                          <a:ea typeface="Doulos SIL Compact" pitchFamily="2" charset="0"/>
                          <a:cs typeface="Doulos SIL Compact" pitchFamily="2" charset="0"/>
                        </a:rPr>
                        <a:t>[</a:t>
                      </a:r>
                      <a:r>
                        <a:rPr lang="es-CL" sz="2200" dirty="0" err="1" smtClean="0">
                          <a:latin typeface="Doulos SIL Compact" pitchFamily="2" charset="0"/>
                          <a:ea typeface="Doulos SIL Compact" pitchFamily="2" charset="0"/>
                          <a:cs typeface="Doulos SIL Compact" pitchFamily="2" charset="0"/>
                        </a:rPr>
                        <a:t>b͡v</a:t>
                      </a:r>
                      <a:r>
                        <a:rPr lang="es-CL" sz="2200" dirty="0" smtClean="0">
                          <a:latin typeface="Doulos SIL Compact" pitchFamily="2" charset="0"/>
                          <a:ea typeface="Doulos SIL Compact" pitchFamily="2" charset="0"/>
                          <a:cs typeface="Doulos SIL Compact" pitchFamily="2" charset="0"/>
                        </a:rPr>
                        <a:t>]</a:t>
                      </a:r>
                      <a:r>
                        <a:rPr lang="es-CL" sz="2200" baseline="0" dirty="0" smtClean="0">
                          <a:latin typeface="Doulos SIL Compact" pitchFamily="2" charset="0"/>
                          <a:ea typeface="Doulos SIL Compact" pitchFamily="2" charset="0"/>
                          <a:cs typeface="Doulos SIL Compact" pitchFamily="2" charset="0"/>
                        </a:rPr>
                        <a:t> [d̪] [f] [p] [w] ∅</a:t>
                      </a:r>
                      <a:endParaRPr lang="es-CL" sz="2200" dirty="0">
                        <a:latin typeface="Doulos SIL Compact" pitchFamily="2" charset="0"/>
                        <a:ea typeface="Doulos SIL Compact" pitchFamily="2" charset="0"/>
                        <a:cs typeface="Doulos SIL Compact" pitchFamily="2" charset="0"/>
                      </a:endParaRPr>
                    </a:p>
                  </a:txBody>
                  <a:tcPr marL="45720" marR="4572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2200" b="1" dirty="0" smtClean="0">
                          <a:solidFill>
                            <a:srgbClr val="0070C0"/>
                          </a:solidFill>
                          <a:latin typeface="Doulos SIL Compact" pitchFamily="2" charset="0"/>
                          <a:ea typeface="Doulos SIL Compact" pitchFamily="2" charset="0"/>
                          <a:cs typeface="Doulos SIL Compact" pitchFamily="2" charset="0"/>
                        </a:rPr>
                        <a:t>Otros</a:t>
                      </a:r>
                      <a:endParaRPr lang="es-CL" sz="2200" b="1" dirty="0">
                        <a:solidFill>
                          <a:srgbClr val="0070C0"/>
                        </a:solidFill>
                        <a:latin typeface="Doulos SIL Compact" pitchFamily="2" charset="0"/>
                        <a:ea typeface="Doulos SIL Compact" pitchFamily="2" charset="0"/>
                        <a:cs typeface="Doulos SIL Compact" pitchFamily="2" charset="0"/>
                      </a:endParaRPr>
                    </a:p>
                  </a:txBody>
                  <a:tcPr marL="45720" marR="4572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s-CL" dirty="0" smtClean="0">
                        <a:latin typeface="Doulos SIL Compact" pitchFamily="2" charset="0"/>
                        <a:ea typeface="Doulos SIL Compact" pitchFamily="2" charset="0"/>
                        <a:cs typeface="Doulos SIL Compact" pitchFamily="2" charset="0"/>
                      </a:endParaRPr>
                    </a:p>
                    <a:p>
                      <a:r>
                        <a:rPr lang="es-CL" dirty="0" smtClean="0">
                          <a:latin typeface="Doulos SIL Compact" pitchFamily="2" charset="0"/>
                          <a:ea typeface="Doulos SIL Compact" pitchFamily="2" charset="0"/>
                          <a:cs typeface="Doulos SIL Compact" pitchFamily="2" charset="0"/>
                        </a:rPr>
                        <a:t>Otros alófonos de /b/</a:t>
                      </a:r>
                    </a:p>
                    <a:p>
                      <a:endParaRPr lang="es-CL" dirty="0">
                        <a:latin typeface="Doulos SIL Compact" pitchFamily="2" charset="0"/>
                        <a:ea typeface="Doulos SIL Compact" pitchFamily="2" charset="0"/>
                        <a:cs typeface="Doulos SIL Compact" pitchFamily="2" charset="0"/>
                      </a:endParaRPr>
                    </a:p>
                  </a:txBody>
                  <a:tcPr marR="4572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 smtClean="0"/>
              <a:t>Investigación exploratoria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smtClean="0"/>
              <a:t>El alófono labiodental [v] de /b/</a:t>
            </a:r>
            <a:endParaRPr lang="es-CL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dirty="0" smtClean="0"/>
              <a:t>Clasificación de tokens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L" dirty="0" smtClean="0"/>
              <a:t>Efectivamente existe un alófono labiodental sonoro [v] del fonema /b/ en la población estudiada</a:t>
            </a:r>
            <a:endParaRPr lang="es-CL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 smtClean="0"/>
              <a:t>Resultados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smtClean="0"/>
              <a:t>El alófono labiodental [v] de /b/</a:t>
            </a:r>
            <a:endParaRPr lang="es-CL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dirty="0" smtClean="0"/>
              <a:t>Confirmación de hipótesis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 descr="Total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09544" y="2039112"/>
            <a:ext cx="2724912" cy="2779776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smtClean="0"/>
              <a:t>Resultados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smtClean="0"/>
              <a:t>El alófono labiodental [v] de /b/</a:t>
            </a:r>
            <a:endParaRPr lang="es-CL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smtClean="0"/>
              <a:t>Frecuencia total de alófonos de /b/</a:t>
            </a:r>
            <a:endParaRPr lang="es-CL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457200" y="5715000"/>
            <a:ext cx="8229600" cy="457200"/>
          </a:xfrm>
        </p:spPr>
        <p:txBody>
          <a:bodyPr/>
          <a:lstStyle/>
          <a:p>
            <a:r>
              <a:rPr lang="es-CL" dirty="0" smtClean="0"/>
              <a:t>El labiodental sonoro [v] es el alófono más frecuente de /b/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 descr="EntornosAnteriores-Resumen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89164" y="1600200"/>
            <a:ext cx="6165672" cy="41910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 smtClean="0"/>
              <a:t>Resultados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smtClean="0"/>
              <a:t>El alófono labiodental [v] de /b/</a:t>
            </a:r>
            <a:endParaRPr lang="es-CL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dirty="0" smtClean="0"/>
              <a:t>Frecuencia de alófonos de /b/ por </a:t>
            </a:r>
            <a:r>
              <a:rPr lang="es-CL" dirty="0" smtClean="0">
                <a:solidFill>
                  <a:srgbClr val="008000"/>
                </a:solidFill>
              </a:rPr>
              <a:t>entorno anterior</a:t>
            </a:r>
            <a:endParaRPr lang="es-CL" dirty="0">
              <a:solidFill>
                <a:srgbClr val="008000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457200" y="5867400"/>
            <a:ext cx="8229600" cy="457200"/>
          </a:xfrm>
        </p:spPr>
        <p:txBody>
          <a:bodyPr/>
          <a:lstStyle/>
          <a:p>
            <a:r>
              <a:rPr lang="es-CL" dirty="0" smtClean="0"/>
              <a:t>C__ , L__ , V__ favorecen el labiodental [v]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Content Placeholder 20" descr="PosicionInicial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04972" y="2039112"/>
            <a:ext cx="2734056" cy="2779776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 smtClean="0"/>
              <a:t>Resultados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dirty="0" smtClean="0"/>
              <a:t>El alófono labiodental [v] de /b/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dirty="0" smtClean="0"/>
              <a:t>Alófonos de /b/ por entorno anterior : </a:t>
            </a:r>
            <a:r>
              <a:rPr lang="es-CL" dirty="0" smtClean="0">
                <a:solidFill>
                  <a:srgbClr val="0070C0"/>
                </a:solidFill>
              </a:rPr>
              <a:t>posición inicial</a:t>
            </a:r>
            <a:endParaRPr lang="es-CL" dirty="0">
              <a:solidFill>
                <a:srgbClr val="0070C0"/>
              </a:solidFill>
            </a:endParaRP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s-CL" dirty="0" smtClean="0"/>
              <a:t>Posición inicial favorece los alófonos bilabiales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L" dirty="0" smtClean="0"/>
              <a:t>Fono labiodental sonoro</a:t>
            </a:r>
          </a:p>
          <a:p>
            <a:endParaRPr lang="es-CL" dirty="0" smtClean="0"/>
          </a:p>
          <a:p>
            <a:r>
              <a:rPr lang="es-CL" dirty="0" smtClean="0"/>
              <a:t>Fricativo, aproximante o intermedio [v  </a:t>
            </a:r>
            <a:r>
              <a:rPr lang="es-CL" dirty="0" err="1" smtClean="0"/>
              <a:t>v</a:t>
            </a:r>
            <a:r>
              <a:rPr lang="es-CL" dirty="0" smtClean="0"/>
              <a:t>̞  ʋ̝  ʋ]</a:t>
            </a:r>
          </a:p>
          <a:p>
            <a:endParaRPr lang="es-CL" dirty="0" smtClean="0"/>
          </a:p>
          <a:p>
            <a:r>
              <a:rPr lang="es-CL" dirty="0" smtClean="0"/>
              <a:t>Alófono del fonema /b/</a:t>
            </a:r>
            <a:endParaRPr lang="es-CL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smtClean="0"/>
              <a:t>Objeto de estudio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dirty="0" smtClean="0"/>
              <a:t>El alófono labiodental [v] de /b/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endParaRPr lang="es-C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smtClean="0"/>
              <a:t>Resultados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dirty="0" smtClean="0"/>
              <a:t>El alófono labiodental [v] de /b/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dirty="0" smtClean="0"/>
              <a:t>Alófonos de /b/ por entorno anterior : </a:t>
            </a:r>
            <a:r>
              <a:rPr lang="es-CL" dirty="0" smtClean="0">
                <a:solidFill>
                  <a:srgbClr val="0070C0"/>
                </a:solidFill>
              </a:rPr>
              <a:t>posición inicial</a:t>
            </a:r>
            <a:endParaRPr lang="es-CL" dirty="0">
              <a:solidFill>
                <a:srgbClr val="0070C0"/>
              </a:solidFill>
            </a:endParaRP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/>
          </p:nvPr>
        </p:nvSpPr>
        <p:spPr>
          <a:xfrm>
            <a:off x="457200" y="4953000"/>
            <a:ext cx="8229600" cy="1066800"/>
          </a:xfrm>
        </p:spPr>
        <p:txBody>
          <a:bodyPr/>
          <a:lstStyle/>
          <a:p>
            <a:r>
              <a:rPr lang="es-CL" dirty="0" smtClean="0"/>
              <a:t>[ˈvis.t̪e]</a:t>
            </a:r>
          </a:p>
          <a:p>
            <a:r>
              <a:rPr lang="es-CL" sz="2400" i="1" dirty="0" smtClean="0"/>
              <a:t>viste</a:t>
            </a:r>
            <a:endParaRPr lang="es-CL" sz="2400" i="1" dirty="0"/>
          </a:p>
        </p:txBody>
      </p:sp>
      <p:pic>
        <p:nvPicPr>
          <p:cNvPr id="11" name="viste_ZF2-02.mpg">
            <a:hlinkClick r:id="" action="ppaction://media"/>
          </p:cNvPr>
          <p:cNvPicPr>
            <a:picLocks noGrp="1" noRo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049524" y="2286000"/>
            <a:ext cx="3044952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3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 descr="EntornosAnteriores-Nasales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93777" y="2039112"/>
            <a:ext cx="8156447" cy="2779776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smtClean="0"/>
              <a:t>Resultados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dirty="0" smtClean="0"/>
              <a:t>El alófono labiodental [v] de /b/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dirty="0" smtClean="0"/>
              <a:t>Alófonos de /b/ por entorno anterior : </a:t>
            </a:r>
            <a:r>
              <a:rPr lang="es-CL" dirty="0" smtClean="0">
                <a:solidFill>
                  <a:srgbClr val="0070C0"/>
                </a:solidFill>
              </a:rPr>
              <a:t>nasales</a:t>
            </a:r>
            <a:endParaRPr lang="es-CL" dirty="0">
              <a:solidFill>
                <a:srgbClr val="0070C0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457200" y="5181600"/>
            <a:ext cx="8229600" cy="914400"/>
          </a:xfrm>
        </p:spPr>
        <p:txBody>
          <a:bodyPr>
            <a:normAutofit/>
          </a:bodyPr>
          <a:lstStyle/>
          <a:p>
            <a:r>
              <a:rPr lang="es-CL" dirty="0" smtClean="0"/>
              <a:t>/m/__ favorece fuertemente el bilabial oclusivo [b]</a:t>
            </a:r>
          </a:p>
          <a:p>
            <a:r>
              <a:rPr lang="es-CL" dirty="0" smtClean="0"/>
              <a:t>/n/__ muestra un comportamiento sorprendente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smtClean="0"/>
              <a:t>Resultados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dirty="0" smtClean="0"/>
              <a:t>El alófono labiodental [v] de /b/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dirty="0" smtClean="0"/>
              <a:t>Alófonos de /b/ por entorno anterior : </a:t>
            </a:r>
            <a:r>
              <a:rPr lang="es-CL" dirty="0" smtClean="0">
                <a:solidFill>
                  <a:srgbClr val="0070C0"/>
                </a:solidFill>
              </a:rPr>
              <a:t>nasales ·</a:t>
            </a:r>
            <a:r>
              <a:rPr lang="es-CL" dirty="0" smtClean="0">
                <a:solidFill>
                  <a:srgbClr val="0070C0"/>
                </a:solidFill>
                <a:latin typeface="Doulos SIL Compact" pitchFamily="2" charset="0"/>
              </a:rPr>
              <a:t> /m/ _</a:t>
            </a:r>
            <a:endParaRPr lang="es-CL" dirty="0">
              <a:solidFill>
                <a:srgbClr val="0070C0"/>
              </a:solidFill>
              <a:latin typeface="Doulos SIL Compact" pitchFamily="2" charset="0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457200" y="4953000"/>
            <a:ext cx="8229600" cy="990600"/>
          </a:xfrm>
        </p:spPr>
        <p:txBody>
          <a:bodyPr/>
          <a:lstStyle/>
          <a:p>
            <a:r>
              <a:rPr lang="es-CL" dirty="0" smtClean="0"/>
              <a:t>¿  [</a:t>
            </a:r>
            <a:r>
              <a:rPr lang="es-CL" dirty="0" err="1" smtClean="0"/>
              <a:t>eɱ.ˈvaɾ.ɣo</a:t>
            </a:r>
            <a:r>
              <a:rPr lang="es-CL" dirty="0" smtClean="0"/>
              <a:t>]  ?</a:t>
            </a:r>
          </a:p>
          <a:p>
            <a:r>
              <a:rPr lang="es-CL" sz="2400" i="1" dirty="0" smtClean="0"/>
              <a:t>embargo</a:t>
            </a:r>
            <a:endParaRPr lang="es-CL" sz="2400" i="1" dirty="0"/>
          </a:p>
        </p:txBody>
      </p:sp>
      <p:pic>
        <p:nvPicPr>
          <p:cNvPr id="11" name="embargo_ZF2-01.mpg">
            <a:hlinkClick r:id="" action="ppaction://media"/>
          </p:cNvPr>
          <p:cNvPicPr>
            <a:picLocks noGrp="1" noRo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049524" y="2286000"/>
            <a:ext cx="3044952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3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smtClean="0"/>
              <a:t>Resultados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dirty="0" smtClean="0"/>
              <a:t>El alófono labiodental [v] de /b/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dirty="0" smtClean="0"/>
              <a:t>Alófonos de /b/ por entorno anterior : </a:t>
            </a:r>
            <a:r>
              <a:rPr lang="es-CL" dirty="0" smtClean="0">
                <a:solidFill>
                  <a:srgbClr val="0070C0"/>
                </a:solidFill>
              </a:rPr>
              <a:t>nasales ·</a:t>
            </a:r>
            <a:r>
              <a:rPr lang="es-CL" dirty="0" smtClean="0">
                <a:solidFill>
                  <a:srgbClr val="0070C0"/>
                </a:solidFill>
                <a:latin typeface="Doulos SIL Compact" pitchFamily="2" charset="0"/>
              </a:rPr>
              <a:t> /n/_</a:t>
            </a:r>
            <a:endParaRPr lang="es-CL" dirty="0">
              <a:solidFill>
                <a:srgbClr val="0070C0"/>
              </a:solidFill>
              <a:latin typeface="Doulos SIL Compact" pitchFamily="2" charset="0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457200" y="4953000"/>
            <a:ext cx="8229600" cy="990600"/>
          </a:xfrm>
        </p:spPr>
        <p:txBody>
          <a:bodyPr/>
          <a:lstStyle/>
          <a:p>
            <a:r>
              <a:rPr lang="es-CL" dirty="0" smtClean="0"/>
              <a:t>[</a:t>
            </a:r>
            <a:r>
              <a:rPr lang="es-CL" dirty="0" err="1" smtClean="0"/>
              <a:t>ɛɱ̞.ˈvi.o</a:t>
            </a:r>
            <a:r>
              <a:rPr lang="es-CL" dirty="0" smtClean="0"/>
              <a:t>]</a:t>
            </a:r>
          </a:p>
          <a:p>
            <a:r>
              <a:rPr lang="es-CL" sz="2400" i="1" dirty="0" smtClean="0"/>
              <a:t>envío</a:t>
            </a:r>
            <a:endParaRPr lang="es-CL" sz="2400" i="1" dirty="0"/>
          </a:p>
        </p:txBody>
      </p:sp>
      <p:pic>
        <p:nvPicPr>
          <p:cNvPr id="10" name="envio_ZF2-01.mpg">
            <a:hlinkClick r:id="" action="ppaction://media"/>
          </p:cNvPr>
          <p:cNvPicPr>
            <a:picLocks noGrp="1" noRo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049524" y="2286000"/>
            <a:ext cx="3044952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3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 descr="EntornosAnteriores-Liquidas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89204" y="2039112"/>
            <a:ext cx="8165592" cy="2779776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smtClean="0"/>
              <a:t>Resultados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dirty="0" smtClean="0"/>
              <a:t>El alófono labiodental [v] de /b/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dirty="0" smtClean="0"/>
              <a:t>Alófonos de /b/ por entorno anterior : </a:t>
            </a:r>
            <a:r>
              <a:rPr lang="es-CL" dirty="0" smtClean="0">
                <a:solidFill>
                  <a:srgbClr val="0070C0"/>
                </a:solidFill>
              </a:rPr>
              <a:t>líquidas</a:t>
            </a:r>
            <a:endParaRPr lang="es-CL" dirty="0">
              <a:solidFill>
                <a:srgbClr val="0070C0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457200" y="5181600"/>
            <a:ext cx="8229600" cy="457200"/>
          </a:xfrm>
        </p:spPr>
        <p:txBody>
          <a:bodyPr/>
          <a:lstStyle/>
          <a:p>
            <a:r>
              <a:rPr lang="es-CL" dirty="0" smtClean="0"/>
              <a:t>L__ favorece fuertemente el labiodental [v]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smtClean="0"/>
              <a:t>Resultados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dirty="0" smtClean="0"/>
              <a:t>El alófono labiodental [v] de /b/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dirty="0" smtClean="0"/>
              <a:t>Alófonos de /b/ por entorno anterior : </a:t>
            </a:r>
            <a:r>
              <a:rPr lang="es-CL" dirty="0" smtClean="0">
                <a:solidFill>
                  <a:srgbClr val="0070C0"/>
                </a:solidFill>
              </a:rPr>
              <a:t>líquidas · </a:t>
            </a:r>
            <a:r>
              <a:rPr lang="es-CL" dirty="0" smtClean="0">
                <a:solidFill>
                  <a:srgbClr val="0070C0"/>
                </a:solidFill>
                <a:latin typeface="Doulos SIL Compact" pitchFamily="2" charset="0"/>
              </a:rPr>
              <a:t>/l/_</a:t>
            </a:r>
            <a:endParaRPr lang="es-CL" dirty="0">
              <a:solidFill>
                <a:srgbClr val="0070C0"/>
              </a:solidFill>
              <a:latin typeface="Doulos SIL Compact" pitchFamily="2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457200" y="4953000"/>
            <a:ext cx="8229600" cy="1143000"/>
          </a:xfrm>
        </p:spPr>
        <p:txBody>
          <a:bodyPr/>
          <a:lstStyle/>
          <a:p>
            <a:r>
              <a:rPr lang="es-CL" dirty="0" smtClean="0"/>
              <a:t>[ˈ</a:t>
            </a:r>
            <a:r>
              <a:rPr lang="es-CL" dirty="0" err="1" smtClean="0"/>
              <a:t>al.</a:t>
            </a:r>
            <a:r>
              <a:rPr lang="es-CL" dirty="0" err="1" smtClean="0">
                <a:solidFill>
                  <a:srgbClr val="C00000"/>
                </a:solidFill>
              </a:rPr>
              <a:t>β̞</a:t>
            </a:r>
            <a:r>
              <a:rPr lang="es-CL" dirty="0" err="1" smtClean="0"/>
              <a:t>o</a:t>
            </a:r>
            <a:r>
              <a:rPr lang="es-CL" dirty="0" smtClean="0"/>
              <a:t>]</a:t>
            </a:r>
          </a:p>
          <a:p>
            <a:r>
              <a:rPr lang="es-CL" sz="2400" i="1" dirty="0" smtClean="0"/>
              <a:t>al</a:t>
            </a:r>
            <a:r>
              <a:rPr lang="es-CL" sz="2400" i="1" dirty="0" smtClean="0">
                <a:solidFill>
                  <a:schemeClr val="tx1"/>
                </a:solidFill>
              </a:rPr>
              <a:t>b</a:t>
            </a:r>
            <a:r>
              <a:rPr lang="es-CL" sz="2400" i="1" dirty="0" smtClean="0"/>
              <a:t>o</a:t>
            </a:r>
            <a:endParaRPr lang="es-CL" sz="2400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1066800" y="1676400"/>
            <a:ext cx="701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i="1" dirty="0" smtClean="0"/>
              <a:t>Para fines de calibración, un bilabial…</a:t>
            </a:r>
            <a:endParaRPr lang="es-CL" i="1" dirty="0"/>
          </a:p>
        </p:txBody>
      </p:sp>
      <p:pic>
        <p:nvPicPr>
          <p:cNvPr id="13" name="BF_albo_ZM2-05.mpg">
            <a:hlinkClick r:id="" action="ppaction://media"/>
          </p:cNvPr>
          <p:cNvPicPr>
            <a:picLocks noGrp="1" noRo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049524" y="2286000"/>
            <a:ext cx="3044952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3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smtClean="0"/>
              <a:t>Resultados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dirty="0" smtClean="0"/>
              <a:t>El alófono labiodental [v] de /b/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dirty="0" smtClean="0"/>
              <a:t>Alófonos de /b/ por entorno anterior : </a:t>
            </a:r>
            <a:r>
              <a:rPr lang="es-CL" dirty="0" smtClean="0">
                <a:solidFill>
                  <a:srgbClr val="0070C0"/>
                </a:solidFill>
              </a:rPr>
              <a:t>líquidas · </a:t>
            </a:r>
            <a:r>
              <a:rPr lang="es-CL" dirty="0" smtClean="0">
                <a:solidFill>
                  <a:srgbClr val="0070C0"/>
                </a:solidFill>
                <a:latin typeface="Doulos SIL Compact" pitchFamily="2" charset="0"/>
              </a:rPr>
              <a:t>/l/_</a:t>
            </a:r>
            <a:endParaRPr lang="es-CL" dirty="0">
              <a:solidFill>
                <a:srgbClr val="0070C0"/>
              </a:solidFill>
              <a:latin typeface="Doulos SIL Compact" pitchFamily="2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457200" y="4953000"/>
            <a:ext cx="8229600" cy="1143000"/>
          </a:xfrm>
        </p:spPr>
        <p:txBody>
          <a:bodyPr/>
          <a:lstStyle/>
          <a:p>
            <a:r>
              <a:rPr lang="es-CL" dirty="0" smtClean="0"/>
              <a:t>[</a:t>
            </a:r>
            <a:r>
              <a:rPr lang="es-CL" dirty="0" err="1" smtClean="0"/>
              <a:t>sil.ˈvi.ð̞o</a:t>
            </a:r>
            <a:r>
              <a:rPr lang="es-CL" dirty="0" smtClean="0"/>
              <a:t>]</a:t>
            </a:r>
          </a:p>
          <a:p>
            <a:r>
              <a:rPr lang="es-CL" sz="2400" i="1" dirty="0" smtClean="0"/>
              <a:t>silbido</a:t>
            </a:r>
            <a:endParaRPr lang="es-CL" sz="2400" i="1" dirty="0"/>
          </a:p>
        </p:txBody>
      </p:sp>
      <p:pic>
        <p:nvPicPr>
          <p:cNvPr id="11" name="silbido_ZF2-03x.mpg">
            <a:hlinkClick r:id="" action="ppaction://media"/>
          </p:cNvPr>
          <p:cNvPicPr>
            <a:picLocks noGrp="1" noRo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049524" y="2286000"/>
            <a:ext cx="3044952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3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smtClean="0"/>
              <a:t>Resultados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dirty="0" smtClean="0"/>
              <a:t>El alófono labiodental [v] de /b/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dirty="0" smtClean="0"/>
              <a:t>Alófonos de /b/ por entorno anterior : </a:t>
            </a:r>
            <a:r>
              <a:rPr lang="es-CL" dirty="0" smtClean="0">
                <a:solidFill>
                  <a:srgbClr val="0070C0"/>
                </a:solidFill>
              </a:rPr>
              <a:t>líquidas · </a:t>
            </a:r>
            <a:r>
              <a:rPr lang="es-CL" dirty="0" smtClean="0">
                <a:solidFill>
                  <a:srgbClr val="0070C0"/>
                </a:solidFill>
                <a:latin typeface="Doulos SIL Compact" pitchFamily="2" charset="0"/>
              </a:rPr>
              <a:t>/ɾ/_</a:t>
            </a:r>
            <a:endParaRPr lang="es-CL" dirty="0">
              <a:solidFill>
                <a:srgbClr val="0070C0"/>
              </a:solidFill>
              <a:latin typeface="Doulos SIL Compact" pitchFamily="2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457200" y="4953000"/>
            <a:ext cx="8229600" cy="1143000"/>
          </a:xfrm>
        </p:spPr>
        <p:txBody>
          <a:bodyPr/>
          <a:lstStyle/>
          <a:p>
            <a:r>
              <a:rPr lang="es-CL" dirty="0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[</a:t>
            </a:r>
            <a:r>
              <a:rPr lang="es-CL" dirty="0" err="1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ob̥.seɾ.ˈ</a:t>
            </a:r>
            <a:r>
              <a:rPr lang="es-CL" dirty="0" err="1" smtClean="0">
                <a:solidFill>
                  <a:srgbClr val="008000"/>
                </a:solidFill>
                <a:latin typeface="Doulos SIL" pitchFamily="2" charset="0"/>
                <a:ea typeface="Doulos SIL" pitchFamily="2" charset="0"/>
                <a:cs typeface="Doulos SIL" pitchFamily="2" charset="0"/>
              </a:rPr>
              <a:t>v</a:t>
            </a:r>
            <a:r>
              <a:rPr lang="es-CL" dirty="0" err="1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aɾ</a:t>
            </a:r>
            <a:r>
              <a:rPr lang="es-CL" dirty="0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]</a:t>
            </a:r>
          </a:p>
          <a:p>
            <a:r>
              <a:rPr lang="es-CL" sz="2400" i="1" dirty="0" smtClean="0"/>
              <a:t>obser</a:t>
            </a:r>
            <a:r>
              <a:rPr lang="es-CL" sz="2400" i="1" dirty="0" smtClean="0">
                <a:solidFill>
                  <a:srgbClr val="008000"/>
                </a:solidFill>
              </a:rPr>
              <a:t>v</a:t>
            </a:r>
            <a:r>
              <a:rPr lang="es-CL" sz="2400" i="1" dirty="0" smtClean="0"/>
              <a:t>ar</a:t>
            </a:r>
            <a:endParaRPr lang="es-CL" sz="2400" i="1" dirty="0"/>
          </a:p>
        </p:txBody>
      </p:sp>
      <p:pic>
        <p:nvPicPr>
          <p:cNvPr id="10" name="observar_ZM2-04.mpg">
            <a:hlinkClick r:id="" action="ppaction://media"/>
          </p:cNvPr>
          <p:cNvPicPr>
            <a:picLocks noGrp="1" noRo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049524" y="2286000"/>
            <a:ext cx="3044952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3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 descr="EntornosAnteriores-Consonantes-bdsch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380468"/>
            <a:ext cx="8229600" cy="2097065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smtClean="0"/>
              <a:t>Resultados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dirty="0" smtClean="0"/>
              <a:t>El alófono labiodental [v] de /b/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s-CL" dirty="0" smtClean="0"/>
              <a:t>Alófonos de /b/ por entorno anterior : </a:t>
            </a:r>
            <a:r>
              <a:rPr lang="es-CL" dirty="0" smtClean="0">
                <a:solidFill>
                  <a:srgbClr val="0070C0"/>
                </a:solidFill>
              </a:rPr>
              <a:t>otras consonantes </a:t>
            </a:r>
            <a:r>
              <a:rPr lang="es-CL" dirty="0" smtClean="0"/>
              <a:t>1</a:t>
            </a:r>
            <a:endParaRPr lang="es-CL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457200" y="4800600"/>
            <a:ext cx="8229600" cy="457200"/>
          </a:xfrm>
        </p:spPr>
        <p:txBody>
          <a:bodyPr/>
          <a:lstStyle/>
          <a:p>
            <a:r>
              <a:rPr lang="es-CL" dirty="0" smtClean="0"/>
              <a:t>Favorecen la producción del labiodental sonoro [v]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smtClean="0"/>
              <a:t>Resultados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dirty="0" smtClean="0"/>
              <a:t>El alófono labiodental [v] de /b/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dirty="0" smtClean="0"/>
              <a:t>Alófonos de /b/ por entorno anterior : </a:t>
            </a:r>
            <a:r>
              <a:rPr lang="es-CL" dirty="0" smtClean="0">
                <a:solidFill>
                  <a:srgbClr val="0070C0"/>
                </a:solidFill>
              </a:rPr>
              <a:t>consonantes · </a:t>
            </a:r>
            <a:r>
              <a:rPr lang="es-CL" dirty="0" smtClean="0">
                <a:solidFill>
                  <a:srgbClr val="0070C0"/>
                </a:solidFill>
                <a:latin typeface="Doulos SIL Compact" pitchFamily="2" charset="0"/>
              </a:rPr>
              <a:t>/b/_</a:t>
            </a:r>
            <a:endParaRPr lang="es-CL" dirty="0">
              <a:latin typeface="Doulos SIL Compact" pitchFamily="2" charset="0"/>
            </a:endParaRP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4"/>
          </p:nvPr>
        </p:nvSpPr>
        <p:spPr>
          <a:xfrm>
            <a:off x="457200" y="4953000"/>
            <a:ext cx="8229600" cy="1066800"/>
          </a:xfrm>
        </p:spPr>
        <p:txBody>
          <a:bodyPr/>
          <a:lstStyle/>
          <a:p>
            <a:r>
              <a:rPr lang="es-CL" dirty="0" smtClean="0"/>
              <a:t>[</a:t>
            </a:r>
            <a:r>
              <a:rPr lang="es-CL" dirty="0" err="1" smtClean="0"/>
              <a:t>ov.</a:t>
            </a:r>
            <a:r>
              <a:rPr lang="es-CL" dirty="0" err="1" smtClean="0">
                <a:solidFill>
                  <a:srgbClr val="008000"/>
                </a:solidFill>
              </a:rPr>
              <a:t>v</a:t>
            </a:r>
            <a:r>
              <a:rPr lang="es-CL" dirty="0" err="1" smtClean="0"/>
              <a:t>je.ˈðað</a:t>
            </a:r>
            <a:r>
              <a:rPr lang="es-CL" dirty="0" smtClean="0"/>
              <a:t>̪̚]</a:t>
            </a:r>
          </a:p>
          <a:p>
            <a:r>
              <a:rPr lang="es-CL" sz="2400" i="1" dirty="0" smtClean="0"/>
              <a:t>ob</a:t>
            </a:r>
            <a:r>
              <a:rPr lang="es-CL" sz="2400" i="1" dirty="0" smtClean="0">
                <a:solidFill>
                  <a:srgbClr val="008000"/>
                </a:solidFill>
              </a:rPr>
              <a:t>v</a:t>
            </a:r>
            <a:r>
              <a:rPr lang="es-CL" sz="2400" i="1" dirty="0" smtClean="0"/>
              <a:t>iedad</a:t>
            </a:r>
            <a:endParaRPr lang="es-CL" sz="2400" i="1" dirty="0"/>
          </a:p>
        </p:txBody>
      </p:sp>
      <p:pic>
        <p:nvPicPr>
          <p:cNvPr id="10" name="obviedad_ZF2-01.mpg">
            <a:hlinkClick r:id="" action="ppaction://media"/>
          </p:cNvPr>
          <p:cNvPicPr>
            <a:picLocks noGrp="1" noRo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049524" y="2286000"/>
            <a:ext cx="3044952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3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L" dirty="0" smtClean="0"/>
              <a:t>Mostrar mediante los registros de video que capté en una investigación exploratoria que efectivamente existe el alófono labiodental sonoro [v] del fonema /b/ en por lo menos una variante regional del castellano de Chile.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 smtClean="0"/>
              <a:t>Propósito de la presente ponencia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dirty="0" smtClean="0"/>
              <a:t>El alófono labiodental [v] de /b/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smtClean="0"/>
              <a:t>Resultados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dirty="0" smtClean="0"/>
              <a:t>El alófono labiodental [v] de /b/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dirty="0" smtClean="0"/>
              <a:t>Alófonos de /b/ por entorno anterior : </a:t>
            </a:r>
            <a:r>
              <a:rPr lang="es-CL" dirty="0" smtClean="0">
                <a:solidFill>
                  <a:srgbClr val="0070C0"/>
                </a:solidFill>
              </a:rPr>
              <a:t>consonantes · </a:t>
            </a:r>
            <a:r>
              <a:rPr lang="es-CL" dirty="0" smtClean="0">
                <a:solidFill>
                  <a:srgbClr val="0070C0"/>
                </a:solidFill>
                <a:latin typeface="Doulos SIL Compact" pitchFamily="2" charset="0"/>
              </a:rPr>
              <a:t>/d/_</a:t>
            </a:r>
            <a:endParaRPr lang="es-CL" dirty="0">
              <a:latin typeface="Doulos SIL Compact" pitchFamily="2" charset="0"/>
            </a:endParaRP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4"/>
          </p:nvPr>
        </p:nvSpPr>
        <p:spPr>
          <a:xfrm>
            <a:off x="457200" y="4953000"/>
            <a:ext cx="8229600" cy="1066800"/>
          </a:xfrm>
        </p:spPr>
        <p:txBody>
          <a:bodyPr/>
          <a:lstStyle/>
          <a:p>
            <a:r>
              <a:rPr lang="es-CL" dirty="0" smtClean="0"/>
              <a:t>[</a:t>
            </a:r>
            <a:r>
              <a:rPr lang="es-CL" dirty="0" err="1" smtClean="0"/>
              <a:t>ad̪.ˈvjeɾ.t̪o</a:t>
            </a:r>
            <a:r>
              <a:rPr lang="es-CL" dirty="0" smtClean="0"/>
              <a:t>]</a:t>
            </a:r>
          </a:p>
          <a:p>
            <a:r>
              <a:rPr lang="es-CL" sz="2400" i="1" dirty="0" smtClean="0"/>
              <a:t>advierto</a:t>
            </a:r>
            <a:endParaRPr lang="es-CL" sz="2400" i="1" dirty="0"/>
          </a:p>
        </p:txBody>
      </p:sp>
      <p:pic>
        <p:nvPicPr>
          <p:cNvPr id="11" name="advierto_ZF2-02.mpg">
            <a:hlinkClick r:id="" action="ppaction://media"/>
          </p:cNvPr>
          <p:cNvPicPr>
            <a:picLocks noGrp="1" noRo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049524" y="2286000"/>
            <a:ext cx="3044952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3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smtClean="0"/>
              <a:t>Resultados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dirty="0" smtClean="0"/>
              <a:t>El alófono labiodental [v] de /b/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dirty="0" smtClean="0"/>
              <a:t>Alófonos de /b/ por entorno anterior : </a:t>
            </a:r>
            <a:r>
              <a:rPr lang="es-CL" dirty="0" smtClean="0">
                <a:solidFill>
                  <a:srgbClr val="0070C0"/>
                </a:solidFill>
              </a:rPr>
              <a:t>consonantes · </a:t>
            </a:r>
            <a:r>
              <a:rPr lang="es-CL" dirty="0" smtClean="0">
                <a:solidFill>
                  <a:srgbClr val="0070C0"/>
                </a:solidFill>
                <a:latin typeface="Doulos SIL Compact" pitchFamily="2" charset="0"/>
              </a:rPr>
              <a:t>/s/_</a:t>
            </a:r>
            <a:endParaRPr lang="es-CL" dirty="0">
              <a:latin typeface="Doulos SIL Compact" pitchFamily="2" charset="0"/>
            </a:endParaRP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4"/>
          </p:nvPr>
        </p:nvSpPr>
        <p:spPr>
          <a:xfrm>
            <a:off x="457200" y="4953000"/>
            <a:ext cx="8229600" cy="1066800"/>
          </a:xfrm>
        </p:spPr>
        <p:txBody>
          <a:bodyPr/>
          <a:lstStyle/>
          <a:p>
            <a:r>
              <a:rPr lang="es-CL" dirty="0" smtClean="0"/>
              <a:t>[</a:t>
            </a:r>
            <a:r>
              <a:rPr lang="es-CL" dirty="0" err="1" smtClean="0"/>
              <a:t>es.ˈvi.o</a:t>
            </a:r>
            <a:r>
              <a:rPr lang="es-CL" dirty="0" smtClean="0"/>
              <a:t>]</a:t>
            </a:r>
          </a:p>
          <a:p>
            <a:r>
              <a:rPr lang="es-CL" sz="2400" i="1" dirty="0" smtClean="0"/>
              <a:t>Essbío</a:t>
            </a:r>
          </a:p>
        </p:txBody>
      </p:sp>
      <p:pic>
        <p:nvPicPr>
          <p:cNvPr id="10" name="essbio_ZM2-03.mpg">
            <a:hlinkClick r:id="" action="ppaction://media"/>
          </p:cNvPr>
          <p:cNvPicPr>
            <a:picLocks noGrp="1" noRo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049524" y="2286000"/>
            <a:ext cx="3044952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3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smtClean="0"/>
              <a:t>Resultados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dirty="0" smtClean="0"/>
              <a:t>El alófono labiodental [v] de /b/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dirty="0" smtClean="0"/>
              <a:t>Alófonos de /b/ por entorno anterior : </a:t>
            </a:r>
            <a:r>
              <a:rPr lang="es-CL" dirty="0" smtClean="0">
                <a:solidFill>
                  <a:srgbClr val="0070C0"/>
                </a:solidFill>
              </a:rPr>
              <a:t>consonantes · </a:t>
            </a:r>
            <a:r>
              <a:rPr lang="es-CL" dirty="0" smtClean="0">
                <a:solidFill>
                  <a:srgbClr val="0070C0"/>
                </a:solidFill>
                <a:latin typeface="Doulos SIL Compact" pitchFamily="2" charset="0"/>
              </a:rPr>
              <a:t>/t̠͡ʃ/_</a:t>
            </a:r>
            <a:endParaRPr lang="es-CL" dirty="0">
              <a:latin typeface="Doulos SIL Compact" pitchFamily="2" charset="0"/>
            </a:endParaRP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4"/>
          </p:nvPr>
        </p:nvSpPr>
        <p:spPr>
          <a:xfrm>
            <a:off x="457200" y="4953000"/>
            <a:ext cx="8229600" cy="1066800"/>
          </a:xfrm>
        </p:spPr>
        <p:txBody>
          <a:bodyPr/>
          <a:lstStyle/>
          <a:p>
            <a:r>
              <a:rPr lang="es-CL" dirty="0" smtClean="0"/>
              <a:t>[nat̠͡ʃ.vil]</a:t>
            </a:r>
          </a:p>
          <a:p>
            <a:r>
              <a:rPr lang="es-CL" sz="2400" i="1" dirty="0" smtClean="0"/>
              <a:t>Nashville</a:t>
            </a:r>
          </a:p>
        </p:txBody>
      </p:sp>
      <p:pic>
        <p:nvPicPr>
          <p:cNvPr id="11" name="nashville_ZF2-01.mpg">
            <a:hlinkClick r:id="" action="ppaction://media"/>
          </p:cNvPr>
          <p:cNvPicPr>
            <a:picLocks noGrp="1" noRo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049524" y="2286000"/>
            <a:ext cx="3044952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3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 descr="EntornosAnteriores-Consonantes-fpkx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381346"/>
            <a:ext cx="8229600" cy="2095309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smtClean="0"/>
              <a:t>Resultados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dirty="0" smtClean="0"/>
              <a:t>El alófono labiodental [v] de /b/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s-CL" dirty="0" smtClean="0"/>
              <a:t>Alófonos de /b/ por entorno anterior : </a:t>
            </a:r>
            <a:r>
              <a:rPr lang="es-CL" dirty="0" smtClean="0">
                <a:solidFill>
                  <a:srgbClr val="0070C0"/>
                </a:solidFill>
              </a:rPr>
              <a:t>otras consonantes </a:t>
            </a:r>
            <a:r>
              <a:rPr lang="es-CL" dirty="0" smtClean="0"/>
              <a:t>2</a:t>
            </a:r>
            <a:endParaRPr lang="es-CL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457200" y="4800600"/>
            <a:ext cx="8229600" cy="457200"/>
          </a:xfrm>
        </p:spPr>
        <p:txBody>
          <a:bodyPr/>
          <a:lstStyle/>
          <a:p>
            <a:r>
              <a:rPr lang="es-CL" dirty="0" smtClean="0"/>
              <a:t>Favorecen la producción del bilabial oclusivo [b]</a:t>
            </a:r>
          </a:p>
          <a:p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smtClean="0"/>
              <a:t>Resultados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dirty="0" smtClean="0"/>
              <a:t>El alófono labiodental [v] de /b/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dirty="0" smtClean="0"/>
              <a:t>Alófonos de /b/ por entorno anterior : </a:t>
            </a:r>
            <a:r>
              <a:rPr lang="es-CL" dirty="0" smtClean="0">
                <a:solidFill>
                  <a:srgbClr val="0070C0"/>
                </a:solidFill>
              </a:rPr>
              <a:t>consonantes · </a:t>
            </a:r>
            <a:r>
              <a:rPr lang="es-CL" dirty="0" smtClean="0">
                <a:solidFill>
                  <a:srgbClr val="0070C0"/>
                </a:solidFill>
                <a:latin typeface="Doulos SIL Compact" pitchFamily="2" charset="0"/>
              </a:rPr>
              <a:t>/k/_</a:t>
            </a:r>
            <a:endParaRPr lang="es-CL" dirty="0">
              <a:latin typeface="Doulos SIL Compact" pitchFamily="2" charset="0"/>
            </a:endParaRPr>
          </a:p>
        </p:txBody>
      </p:sp>
      <p:sp>
        <p:nvSpPr>
          <p:cNvPr id="28" name="Text Placeholder 27"/>
          <p:cNvSpPr>
            <a:spLocks noGrp="1"/>
          </p:cNvSpPr>
          <p:nvPr>
            <p:ph type="body" sz="quarter" idx="14"/>
          </p:nvPr>
        </p:nvSpPr>
        <p:spPr>
          <a:xfrm>
            <a:off x="457200" y="4953000"/>
            <a:ext cx="8229600" cy="1219200"/>
          </a:xfrm>
        </p:spPr>
        <p:txBody>
          <a:bodyPr/>
          <a:lstStyle/>
          <a:p>
            <a:r>
              <a:rPr lang="es-CL" dirty="0" smtClean="0"/>
              <a:t>[nik̚.vis]</a:t>
            </a:r>
          </a:p>
          <a:p>
            <a:r>
              <a:rPr lang="es-CL" sz="2400" i="1" dirty="0" err="1" smtClean="0"/>
              <a:t>Nikvist</a:t>
            </a:r>
            <a:r>
              <a:rPr lang="es-CL" sz="2400" i="1" dirty="0" smtClean="0"/>
              <a:t> (“Nyquist”)</a:t>
            </a:r>
            <a:endParaRPr lang="es-CL" sz="2400" i="1" dirty="0"/>
          </a:p>
        </p:txBody>
      </p:sp>
      <p:pic>
        <p:nvPicPr>
          <p:cNvPr id="10" name="nikvis_ZF2-01.mpg">
            <a:hlinkClick r:id="" action="ppaction://media"/>
          </p:cNvPr>
          <p:cNvPicPr>
            <a:picLocks noGrp="1" noRo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049524" y="2286000"/>
            <a:ext cx="3044952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3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smtClean="0"/>
              <a:t>Resultados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dirty="0" smtClean="0"/>
              <a:t>El alófono labiodental [v] de /b/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dirty="0" smtClean="0"/>
              <a:t>Alófonos de /b/ por entorno anterior : </a:t>
            </a:r>
            <a:r>
              <a:rPr lang="es-CL" dirty="0" smtClean="0">
                <a:solidFill>
                  <a:srgbClr val="0070C0"/>
                </a:solidFill>
              </a:rPr>
              <a:t>consonantes · </a:t>
            </a:r>
            <a:r>
              <a:rPr lang="es-CL" dirty="0" smtClean="0">
                <a:solidFill>
                  <a:srgbClr val="0070C0"/>
                </a:solidFill>
                <a:latin typeface="Doulos SIL Compact" pitchFamily="2" charset="0"/>
              </a:rPr>
              <a:t>/x/_</a:t>
            </a:r>
            <a:endParaRPr lang="es-CL" dirty="0">
              <a:latin typeface="Doulos SIL Compact" pitchFamily="2" charset="0"/>
            </a:endParaRPr>
          </a:p>
        </p:txBody>
      </p:sp>
      <p:sp>
        <p:nvSpPr>
          <p:cNvPr id="28" name="Text Placeholder 27"/>
          <p:cNvSpPr>
            <a:spLocks noGrp="1"/>
          </p:cNvSpPr>
          <p:nvPr>
            <p:ph type="body" sz="quarter" idx="14"/>
          </p:nvPr>
        </p:nvSpPr>
        <p:spPr>
          <a:xfrm>
            <a:off x="457200" y="4953000"/>
            <a:ext cx="8229600" cy="1219200"/>
          </a:xfrm>
        </p:spPr>
        <p:txBody>
          <a:bodyPr/>
          <a:lstStyle/>
          <a:p>
            <a:r>
              <a:rPr lang="es-CL" dirty="0" smtClean="0"/>
              <a:t>[</a:t>
            </a:r>
            <a:r>
              <a:rPr lang="es-CL" dirty="0" err="1" smtClean="0"/>
              <a:t>ax.ˈvaɾ</a:t>
            </a:r>
            <a:r>
              <a:rPr lang="es-CL" dirty="0" smtClean="0"/>
              <a:t>]</a:t>
            </a:r>
          </a:p>
          <a:p>
            <a:r>
              <a:rPr lang="es-CL" sz="2400" i="1" dirty="0" err="1" smtClean="0"/>
              <a:t>Ajbar</a:t>
            </a:r>
            <a:endParaRPr lang="es-CL" sz="2400" i="1" dirty="0"/>
          </a:p>
        </p:txBody>
      </p:sp>
      <p:pic>
        <p:nvPicPr>
          <p:cNvPr id="11" name="ajbar_ZM2-03.mpg">
            <a:hlinkClick r:id="" action="ppaction://media"/>
          </p:cNvPr>
          <p:cNvPicPr>
            <a:picLocks noGrp="1" noRo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049524" y="2286000"/>
            <a:ext cx="3044952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3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 descr="EntornosAnteriores-Consonantes-gt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28800" y="2039112"/>
            <a:ext cx="5486400" cy="2779776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smtClean="0"/>
              <a:t>Resultados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smtClean="0"/>
              <a:t>El alófono labiodental [v] de /b/</a:t>
            </a:r>
            <a:endParaRPr lang="es-CL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s-CL" dirty="0" smtClean="0"/>
              <a:t>Alófonos de /b/ por entorno anterior : </a:t>
            </a:r>
            <a:r>
              <a:rPr lang="es-CL" dirty="0" smtClean="0">
                <a:solidFill>
                  <a:srgbClr val="0070C0"/>
                </a:solidFill>
              </a:rPr>
              <a:t>otras consonantes </a:t>
            </a:r>
            <a:r>
              <a:rPr lang="es-CL" dirty="0" smtClean="0"/>
              <a:t>3</a:t>
            </a:r>
            <a:endParaRPr lang="es-CL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457200" y="4800600"/>
            <a:ext cx="8229600" cy="914400"/>
          </a:xfrm>
        </p:spPr>
        <p:txBody>
          <a:bodyPr>
            <a:normAutofit/>
          </a:bodyPr>
          <a:lstStyle/>
          <a:p>
            <a:r>
              <a:rPr lang="es-CL" smtClean="0"/>
              <a:t>Entornos poco determinantes</a:t>
            </a:r>
          </a:p>
          <a:p>
            <a:r>
              <a:rPr lang="es-CL" smtClean="0"/>
              <a:t>para la selección de un alófono de /b/</a:t>
            </a:r>
            <a:endParaRPr lang="es-CL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smtClean="0"/>
              <a:t>Resultados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dirty="0" smtClean="0"/>
              <a:t>El alófono labiodental [v] de /b/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dirty="0" smtClean="0"/>
              <a:t>Alófonos de /b/ por entorno anterior : </a:t>
            </a:r>
            <a:r>
              <a:rPr lang="es-CL" dirty="0" smtClean="0">
                <a:solidFill>
                  <a:srgbClr val="0070C0"/>
                </a:solidFill>
              </a:rPr>
              <a:t>consonantes · </a:t>
            </a:r>
            <a:r>
              <a:rPr lang="es-CL" dirty="0" smtClean="0">
                <a:solidFill>
                  <a:srgbClr val="0070C0"/>
                </a:solidFill>
                <a:latin typeface="Doulos SIL Compact" pitchFamily="2" charset="0"/>
              </a:rPr>
              <a:t>/g/_</a:t>
            </a:r>
            <a:endParaRPr lang="es-CL" dirty="0">
              <a:latin typeface="Doulos SIL Compact" pitchFamily="2" charset="0"/>
            </a:endParaRP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4"/>
          </p:nvPr>
        </p:nvSpPr>
        <p:spPr>
          <a:xfrm>
            <a:off x="457200" y="4953000"/>
            <a:ext cx="8229600" cy="1066800"/>
          </a:xfrm>
        </p:spPr>
        <p:txBody>
          <a:bodyPr/>
          <a:lstStyle/>
          <a:p>
            <a:r>
              <a:rPr lang="es-CL" dirty="0" smtClean="0"/>
              <a:t>[ˈ</a:t>
            </a:r>
            <a:r>
              <a:rPr lang="es-CL" dirty="0" err="1" smtClean="0"/>
              <a:t>raɣ.vi</a:t>
            </a:r>
            <a:r>
              <a:rPr lang="es-CL" dirty="0" smtClean="0"/>
              <a:t>]</a:t>
            </a:r>
          </a:p>
          <a:p>
            <a:r>
              <a:rPr lang="es-CL" sz="2400" i="1" dirty="0" smtClean="0"/>
              <a:t>rugby</a:t>
            </a:r>
            <a:endParaRPr lang="es-CL" sz="2400" i="1" dirty="0"/>
          </a:p>
        </p:txBody>
      </p:sp>
      <p:pic>
        <p:nvPicPr>
          <p:cNvPr id="11" name="rugby_ZM2-03.mpg">
            <a:hlinkClick r:id="" action="ppaction://media"/>
          </p:cNvPr>
          <p:cNvPicPr>
            <a:picLocks noGrp="1" noRo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049524" y="2286000"/>
            <a:ext cx="3044952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3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smtClean="0"/>
              <a:t>Resultados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dirty="0" smtClean="0"/>
              <a:t>El alófono labiodental [v] de /b/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dirty="0" smtClean="0"/>
              <a:t>Alófonos de /b/ por entorno anterior : </a:t>
            </a:r>
            <a:r>
              <a:rPr lang="es-CL" dirty="0" smtClean="0">
                <a:solidFill>
                  <a:srgbClr val="0070C0"/>
                </a:solidFill>
              </a:rPr>
              <a:t>consonantes · </a:t>
            </a:r>
            <a:r>
              <a:rPr lang="es-CL" dirty="0" smtClean="0">
                <a:solidFill>
                  <a:srgbClr val="0070C0"/>
                </a:solidFill>
                <a:latin typeface="Doulos SIL Compact" pitchFamily="2" charset="0"/>
              </a:rPr>
              <a:t>/t/_</a:t>
            </a:r>
            <a:endParaRPr lang="es-CL" dirty="0">
              <a:latin typeface="Doulos SIL Compact" pitchFamily="2" charset="0"/>
            </a:endParaRP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4"/>
          </p:nvPr>
        </p:nvSpPr>
        <p:spPr>
          <a:xfrm>
            <a:off x="457200" y="4953000"/>
            <a:ext cx="8229600" cy="1066800"/>
          </a:xfrm>
        </p:spPr>
        <p:txBody>
          <a:bodyPr/>
          <a:lstStyle/>
          <a:p>
            <a:r>
              <a:rPr lang="es-CL" dirty="0" smtClean="0"/>
              <a:t>[fut̪̚.vol]</a:t>
            </a:r>
          </a:p>
          <a:p>
            <a:r>
              <a:rPr lang="es-CL" sz="2400" i="1" dirty="0" smtClean="0"/>
              <a:t>fútbol</a:t>
            </a:r>
            <a:endParaRPr lang="es-CL" sz="2400" i="1" dirty="0"/>
          </a:p>
        </p:txBody>
      </p:sp>
      <p:pic>
        <p:nvPicPr>
          <p:cNvPr id="10" name="futbol_ZF2-01.mpg">
            <a:hlinkClick r:id="" action="ppaction://media"/>
          </p:cNvPr>
          <p:cNvPicPr>
            <a:picLocks noGrp="1" noRo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049524" y="2286994"/>
            <a:ext cx="3044952" cy="22840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3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 descr="EntornosAnteriores-Vowels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5509" y="1600200"/>
            <a:ext cx="6192982" cy="41910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 smtClean="0"/>
              <a:t>Resultados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smtClean="0"/>
              <a:t>El alófono labiodental [v] de /b/</a:t>
            </a:r>
            <a:endParaRPr lang="es-CL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dirty="0" smtClean="0"/>
              <a:t>Alófonos de /b/ por entorno anterior : </a:t>
            </a:r>
            <a:r>
              <a:rPr lang="es-CL" dirty="0" smtClean="0">
                <a:solidFill>
                  <a:srgbClr val="0070C0"/>
                </a:solidFill>
              </a:rPr>
              <a:t>vocales</a:t>
            </a:r>
            <a:endParaRPr lang="es-CL" dirty="0">
              <a:solidFill>
                <a:srgbClr val="0070C0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s-CL" dirty="0" smtClean="0"/>
              <a:t>Todos los entornos vocálicos favorecen el labiodental [v]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L" dirty="0" smtClean="0"/>
              <a:t>Amplio consenso en el tema: el labiodental sonoro [v] no existe en el castellano.</a:t>
            </a:r>
          </a:p>
          <a:p>
            <a:endParaRPr lang="es-CL" dirty="0" smtClean="0"/>
          </a:p>
          <a:p>
            <a:r>
              <a:rPr lang="es-CL" dirty="0" smtClean="0"/>
              <a:t>Desapareció del español hace aproximadamente medio milenio.</a:t>
            </a:r>
          </a:p>
          <a:p>
            <a:endParaRPr lang="es-CL" dirty="0" smtClean="0"/>
          </a:p>
          <a:p>
            <a:r>
              <a:rPr lang="es-CL" dirty="0" smtClean="0"/>
              <a:t>Sincronía: es tal el rechazo del labiodental [v] que ni siquiera se menciona de paso en la mayoría de las descripciones e inventarios fonéticos.</a:t>
            </a:r>
          </a:p>
          <a:p>
            <a:endParaRPr lang="es-CL" dirty="0" smtClean="0"/>
          </a:p>
          <a:p>
            <a:endParaRPr lang="es-CL" dirty="0" smtClean="0"/>
          </a:p>
          <a:p>
            <a:pPr>
              <a:buNone/>
            </a:pPr>
            <a:endParaRPr lang="es-CL" dirty="0" smtClean="0"/>
          </a:p>
          <a:p>
            <a:pPr>
              <a:buNone/>
            </a:pPr>
            <a:endParaRPr lang="es-CL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smtClean="0"/>
              <a:t>Status quaestionis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dirty="0" smtClean="0"/>
              <a:t>El alófono labiodental [v] de /b/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smtClean="0"/>
              <a:t>Castellano en general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smtClean="0"/>
              <a:t>Resultados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dirty="0" smtClean="0"/>
              <a:t>El alófono labiodental [v] de /b/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dirty="0" smtClean="0"/>
              <a:t>Alófonos de /b/ por entorno anterior : </a:t>
            </a:r>
            <a:r>
              <a:rPr lang="es-CL" dirty="0" smtClean="0">
                <a:solidFill>
                  <a:srgbClr val="0070C0"/>
                </a:solidFill>
              </a:rPr>
              <a:t>vocales · </a:t>
            </a:r>
            <a:r>
              <a:rPr lang="es-CL" dirty="0" smtClean="0">
                <a:solidFill>
                  <a:srgbClr val="0070C0"/>
                </a:solidFill>
                <a:latin typeface="Doulos SIL Compact" pitchFamily="2" charset="0"/>
              </a:rPr>
              <a:t>/i/_</a:t>
            </a:r>
            <a:endParaRPr lang="es-CL" dirty="0">
              <a:solidFill>
                <a:srgbClr val="0070C0"/>
              </a:solidFill>
              <a:latin typeface="Doulos SIL Compact" pitchFamily="2" charset="0"/>
            </a:endParaRP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/>
          </p:nvPr>
        </p:nvSpPr>
        <p:spPr>
          <a:xfrm>
            <a:off x="457200" y="4953000"/>
            <a:ext cx="8229600" cy="1066800"/>
          </a:xfrm>
        </p:spPr>
        <p:txBody>
          <a:bodyPr/>
          <a:lstStyle/>
          <a:p>
            <a:r>
              <a:rPr lang="es-CL" dirty="0" smtClean="0"/>
              <a:t>[</a:t>
            </a:r>
            <a:r>
              <a:rPr lang="es-CL" dirty="0" err="1" smtClean="0"/>
              <a:t>re.si.ˈviɾ</a:t>
            </a:r>
            <a:r>
              <a:rPr lang="es-CL" dirty="0" smtClean="0"/>
              <a:t>]</a:t>
            </a:r>
          </a:p>
          <a:p>
            <a:r>
              <a:rPr lang="es-CL" sz="2400" i="1" dirty="0" smtClean="0"/>
              <a:t>recibir</a:t>
            </a:r>
            <a:endParaRPr lang="es-CL" sz="2400" i="1" dirty="0"/>
          </a:p>
        </p:txBody>
      </p:sp>
      <p:pic>
        <p:nvPicPr>
          <p:cNvPr id="10" name="recibir_ZF2-03x.mpg">
            <a:hlinkClick r:id="" action="ppaction://media"/>
          </p:cNvPr>
          <p:cNvPicPr>
            <a:picLocks noGrp="1" noRo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049524" y="2286000"/>
            <a:ext cx="3044952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3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 descr="EntornosPosteriores-Resumen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8807" y="1600200"/>
            <a:ext cx="6186385" cy="41910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smtClean="0"/>
              <a:t>Resultados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dirty="0" smtClean="0"/>
              <a:t>El alófono labiodental [v] de /b/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dirty="0" smtClean="0"/>
              <a:t>Frecuencia de alófonos de /b/ por </a:t>
            </a:r>
            <a:r>
              <a:rPr lang="es-CL" dirty="0" smtClean="0">
                <a:solidFill>
                  <a:srgbClr val="008000"/>
                </a:solidFill>
              </a:rPr>
              <a:t>entorno posterior</a:t>
            </a:r>
            <a:endParaRPr lang="es-CL" dirty="0">
              <a:solidFill>
                <a:srgbClr val="008000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/>
        <p:txBody>
          <a:bodyPr>
            <a:noAutofit/>
          </a:bodyPr>
          <a:lstStyle/>
          <a:p>
            <a:r>
              <a:rPr lang="es-CL" dirty="0" smtClean="0"/>
              <a:t>Todos los entornos posteriores favorecen el labiodental [v]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 descr="PosicionFinal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00400" y="2039112"/>
            <a:ext cx="2743200" cy="2779776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 smtClean="0"/>
              <a:t>Resultados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smtClean="0"/>
              <a:t>El alófono labiodental [v] de /b/</a:t>
            </a:r>
            <a:endParaRPr lang="es-CL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dirty="0" smtClean="0"/>
              <a:t>Alófonos de /b/ por entorno posterior : </a:t>
            </a:r>
            <a:r>
              <a:rPr lang="es-CL" dirty="0" smtClean="0">
                <a:solidFill>
                  <a:srgbClr val="0070C0"/>
                </a:solidFill>
              </a:rPr>
              <a:t>posición final</a:t>
            </a:r>
            <a:endParaRPr lang="es-CL" dirty="0">
              <a:solidFill>
                <a:srgbClr val="0070C0"/>
              </a:solidFill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s-CL" dirty="0" smtClean="0"/>
              <a:t>Posición final favorece el labiodental sonoro [v]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 smtClean="0"/>
              <a:t>Resultados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43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smtClean="0"/>
              <a:t>El alófono labiodental [v] de /b/</a:t>
            </a:r>
            <a:endParaRPr lang="es-CL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dirty="0" smtClean="0"/>
              <a:t>Alófonos de /b/ por entorno posterior : </a:t>
            </a:r>
            <a:r>
              <a:rPr lang="es-CL" dirty="0" smtClean="0">
                <a:solidFill>
                  <a:srgbClr val="0070C0"/>
                </a:solidFill>
              </a:rPr>
              <a:t>posición final</a:t>
            </a:r>
            <a:endParaRPr lang="es-CL" dirty="0">
              <a:solidFill>
                <a:srgbClr val="0070C0"/>
              </a:solidFill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457200" y="4953000"/>
            <a:ext cx="8229600" cy="1066800"/>
          </a:xfrm>
        </p:spPr>
        <p:txBody>
          <a:bodyPr/>
          <a:lstStyle/>
          <a:p>
            <a:r>
              <a:rPr lang="es-CL" dirty="0" smtClean="0"/>
              <a:t>[</a:t>
            </a:r>
            <a:r>
              <a:rPr lang="es-CL" dirty="0" err="1" smtClean="0"/>
              <a:t>xu.na.ˈev</a:t>
            </a:r>
            <a:r>
              <a:rPr lang="es-CL" dirty="0" smtClean="0"/>
              <a:t>]</a:t>
            </a:r>
          </a:p>
          <a:p>
            <a:r>
              <a:rPr lang="es-CL" sz="2400" i="1" dirty="0" err="1" smtClean="0"/>
              <a:t>Junaeb</a:t>
            </a:r>
            <a:endParaRPr lang="es-CL" sz="2400" i="1" dirty="0"/>
          </a:p>
        </p:txBody>
      </p:sp>
      <p:pic>
        <p:nvPicPr>
          <p:cNvPr id="10" name="junaeb_ZM2-04.mpg">
            <a:hlinkClick r:id="" action="ppaction://media"/>
          </p:cNvPr>
          <p:cNvPicPr>
            <a:picLocks noGrp="1" noRo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049524" y="2286000"/>
            <a:ext cx="3044952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3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 descr="EntornosPosteriores-Nasales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93777" y="2039112"/>
            <a:ext cx="8156447" cy="2779776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 smtClean="0"/>
              <a:t>Resultados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44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smtClean="0"/>
              <a:t>El alófono labiodental [v] de /b/</a:t>
            </a:r>
            <a:endParaRPr lang="es-CL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dirty="0" smtClean="0"/>
              <a:t>Alófonos de /b/ por entorno posterior : </a:t>
            </a:r>
            <a:r>
              <a:rPr lang="es-CL" dirty="0" smtClean="0">
                <a:solidFill>
                  <a:srgbClr val="0070C0"/>
                </a:solidFill>
              </a:rPr>
              <a:t>nasales</a:t>
            </a:r>
            <a:endParaRPr lang="es-CL" dirty="0">
              <a:solidFill>
                <a:srgbClr val="0070C0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533400" y="5181600"/>
            <a:ext cx="8229600" cy="762000"/>
          </a:xfrm>
        </p:spPr>
        <p:txBody>
          <a:bodyPr>
            <a:normAutofit lnSpcReduction="10000"/>
          </a:bodyPr>
          <a:lstStyle/>
          <a:p>
            <a:r>
              <a:rPr lang="es-CL" dirty="0" smtClean="0"/>
              <a:t>__/m/ es poco determinante para la selección de un alófono de /b/</a:t>
            </a:r>
          </a:p>
          <a:p>
            <a:r>
              <a:rPr lang="es-CL" dirty="0" smtClean="0"/>
              <a:t>__/n/ favorece el labiodental [v]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 smtClean="0"/>
              <a:t>Resultados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45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smtClean="0"/>
              <a:t>El alófono labiodental [v] de /b/</a:t>
            </a:r>
            <a:endParaRPr lang="es-CL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dirty="0" smtClean="0"/>
              <a:t>Alófonos de /b/ por entorno posterior : </a:t>
            </a:r>
            <a:r>
              <a:rPr lang="es-CL" dirty="0" smtClean="0">
                <a:solidFill>
                  <a:srgbClr val="0070C0"/>
                </a:solidFill>
              </a:rPr>
              <a:t>nasales · </a:t>
            </a:r>
            <a:r>
              <a:rPr lang="es-CL" dirty="0" smtClean="0">
                <a:solidFill>
                  <a:srgbClr val="0070C0"/>
                </a:solidFill>
                <a:latin typeface="Doulos SIL Compact" pitchFamily="2" charset="0"/>
              </a:rPr>
              <a:t>_/m/</a:t>
            </a:r>
            <a:endParaRPr lang="es-CL" dirty="0">
              <a:solidFill>
                <a:srgbClr val="0070C0"/>
              </a:solidFill>
              <a:latin typeface="Doulos SIL Compact" pitchFamily="2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457200" y="4953000"/>
            <a:ext cx="8229600" cy="1219200"/>
          </a:xfrm>
        </p:spPr>
        <p:txBody>
          <a:bodyPr>
            <a:normAutofit/>
          </a:bodyPr>
          <a:lstStyle/>
          <a:p>
            <a:r>
              <a:rPr lang="es-CL" dirty="0" smtClean="0"/>
              <a:t>[</a:t>
            </a:r>
            <a:r>
              <a:rPr lang="es-CL" dirty="0" err="1" smtClean="0"/>
              <a:t>av.ˈma.t̪ik</a:t>
            </a:r>
            <a:r>
              <a:rPr lang="es-CL" dirty="0" smtClean="0"/>
              <a:t>]</a:t>
            </a:r>
          </a:p>
          <a:p>
            <a:r>
              <a:rPr lang="es-CL" sz="2400" i="1" dirty="0" err="1" smtClean="0"/>
              <a:t>Abmatic</a:t>
            </a:r>
            <a:endParaRPr lang="es-CL" sz="2400" i="1" dirty="0"/>
          </a:p>
        </p:txBody>
      </p:sp>
      <p:pic>
        <p:nvPicPr>
          <p:cNvPr id="10" name="abmatic_ZM2-03.mpg">
            <a:hlinkClick r:id="" action="ppaction://media"/>
          </p:cNvPr>
          <p:cNvPicPr>
            <a:picLocks noGrp="1" noRo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049524" y="2286000"/>
            <a:ext cx="3044952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3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 smtClean="0"/>
              <a:t>Resultados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46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smtClean="0"/>
              <a:t>El alófono labiodental [v] de /b/</a:t>
            </a:r>
            <a:endParaRPr lang="es-CL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dirty="0" smtClean="0"/>
              <a:t>Alófonos de /b/ por entorno posterior : </a:t>
            </a:r>
            <a:r>
              <a:rPr lang="es-CL" dirty="0" smtClean="0">
                <a:solidFill>
                  <a:srgbClr val="0070C0"/>
                </a:solidFill>
              </a:rPr>
              <a:t>nasales · </a:t>
            </a:r>
            <a:r>
              <a:rPr lang="es-CL" dirty="0" smtClean="0">
                <a:solidFill>
                  <a:srgbClr val="0070C0"/>
                </a:solidFill>
                <a:latin typeface="Doulos SIL Compact" pitchFamily="2" charset="0"/>
              </a:rPr>
              <a:t>_/n/</a:t>
            </a:r>
            <a:endParaRPr lang="es-CL" dirty="0">
              <a:solidFill>
                <a:srgbClr val="0070C0"/>
              </a:solidFill>
              <a:latin typeface="Doulos SIL Compact" pitchFamily="2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457200" y="4953000"/>
            <a:ext cx="8229600" cy="1219200"/>
          </a:xfrm>
        </p:spPr>
        <p:txBody>
          <a:bodyPr>
            <a:normAutofit/>
          </a:bodyPr>
          <a:lstStyle/>
          <a:p>
            <a:r>
              <a:rPr lang="es-CL" dirty="0" smtClean="0"/>
              <a:t>[</a:t>
            </a:r>
            <a:r>
              <a:rPr lang="es-CL" dirty="0" err="1" smtClean="0"/>
              <a:t>av.ne.ˈɣa.ð̞o</a:t>
            </a:r>
            <a:r>
              <a:rPr lang="es-CL" dirty="0" smtClean="0"/>
              <a:t>]</a:t>
            </a:r>
          </a:p>
          <a:p>
            <a:r>
              <a:rPr lang="es-CL" sz="2400" i="1" dirty="0" smtClean="0"/>
              <a:t>abnegado</a:t>
            </a:r>
            <a:endParaRPr lang="es-CL" sz="2400" i="1" dirty="0"/>
          </a:p>
        </p:txBody>
      </p:sp>
      <p:pic>
        <p:nvPicPr>
          <p:cNvPr id="10" name="abnegado_ZF2-01.mpg">
            <a:hlinkClick r:id="" action="ppaction://media"/>
          </p:cNvPr>
          <p:cNvPicPr>
            <a:picLocks noGrp="1" noRo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049524" y="2286000"/>
            <a:ext cx="3044952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3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 descr="EntornosPosteriores-Liquidas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93777" y="2039112"/>
            <a:ext cx="8156447" cy="2779776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 smtClean="0"/>
              <a:t>Resultados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47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smtClean="0"/>
              <a:t>El alófono labiodental [v] de /b/</a:t>
            </a:r>
            <a:endParaRPr lang="es-CL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dirty="0" smtClean="0"/>
              <a:t>Alófonos de /b/ por entorno posterior : </a:t>
            </a:r>
            <a:r>
              <a:rPr lang="es-CL" dirty="0" smtClean="0">
                <a:solidFill>
                  <a:srgbClr val="0070C0"/>
                </a:solidFill>
              </a:rPr>
              <a:t>líquidas</a:t>
            </a:r>
            <a:endParaRPr lang="es-CL" dirty="0">
              <a:solidFill>
                <a:srgbClr val="0070C0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457200" y="5181600"/>
            <a:ext cx="8229600" cy="457200"/>
          </a:xfrm>
        </p:spPr>
        <p:txBody>
          <a:bodyPr/>
          <a:lstStyle/>
          <a:p>
            <a:r>
              <a:rPr lang="es-CL" dirty="0" smtClean="0"/>
              <a:t>__L favorece fuertemente el labiodental [v]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 smtClean="0"/>
              <a:t>Resultados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48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smtClean="0"/>
              <a:t>El alófono labiodental [v] de /b/</a:t>
            </a:r>
            <a:endParaRPr lang="es-CL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dirty="0" smtClean="0"/>
              <a:t>Alófonos de /b/ por entorno posterior : </a:t>
            </a:r>
            <a:r>
              <a:rPr lang="es-CL" dirty="0" smtClean="0">
                <a:solidFill>
                  <a:srgbClr val="0070C0"/>
                </a:solidFill>
              </a:rPr>
              <a:t>líquidas · </a:t>
            </a:r>
            <a:r>
              <a:rPr lang="es-CL" dirty="0" smtClean="0">
                <a:solidFill>
                  <a:srgbClr val="0070C0"/>
                </a:solidFill>
                <a:latin typeface="Doulos SIL Compact" pitchFamily="2" charset="0"/>
              </a:rPr>
              <a:t>_/l/</a:t>
            </a:r>
            <a:endParaRPr lang="es-CL" dirty="0">
              <a:solidFill>
                <a:srgbClr val="0070C0"/>
              </a:solidFill>
              <a:latin typeface="Doulos SIL Compact" pitchFamily="2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457200" y="4953000"/>
            <a:ext cx="8229600" cy="1066800"/>
          </a:xfrm>
        </p:spPr>
        <p:txBody>
          <a:bodyPr/>
          <a:lstStyle/>
          <a:p>
            <a:r>
              <a:rPr lang="es-CL" dirty="0" smtClean="0"/>
              <a:t>[</a:t>
            </a:r>
            <a:r>
              <a:rPr lang="es-CL" dirty="0" err="1" smtClean="0"/>
              <a:t>po.ˈsi.ʋle</a:t>
            </a:r>
            <a:r>
              <a:rPr lang="es-CL" dirty="0" smtClean="0"/>
              <a:t>]</a:t>
            </a:r>
          </a:p>
          <a:p>
            <a:r>
              <a:rPr lang="es-CL" sz="2400" i="1" dirty="0" smtClean="0"/>
              <a:t>posible</a:t>
            </a:r>
          </a:p>
        </p:txBody>
      </p:sp>
      <p:pic>
        <p:nvPicPr>
          <p:cNvPr id="10" name="posible_ZF2-02.mpg">
            <a:hlinkClick r:id="" action="ppaction://media"/>
          </p:cNvPr>
          <p:cNvPicPr>
            <a:picLocks noGrp="1" noRo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049524" y="2286000"/>
            <a:ext cx="3044952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3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 smtClean="0"/>
              <a:t>Resultados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49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smtClean="0"/>
              <a:t>El alófono labiodental [v] de /b/</a:t>
            </a:r>
            <a:endParaRPr lang="es-CL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dirty="0" smtClean="0"/>
              <a:t>Alófonos de /b/ por entorno posterior : </a:t>
            </a:r>
            <a:r>
              <a:rPr lang="es-CL" dirty="0" smtClean="0">
                <a:solidFill>
                  <a:srgbClr val="0070C0"/>
                </a:solidFill>
              </a:rPr>
              <a:t>líquidas · </a:t>
            </a:r>
            <a:r>
              <a:rPr lang="es-CL" dirty="0" smtClean="0">
                <a:solidFill>
                  <a:srgbClr val="0070C0"/>
                </a:solidFill>
                <a:latin typeface="Doulos SIL Compact" pitchFamily="2" charset="0"/>
              </a:rPr>
              <a:t>_/ɾ/</a:t>
            </a:r>
            <a:endParaRPr lang="es-CL" dirty="0">
              <a:solidFill>
                <a:srgbClr val="0070C0"/>
              </a:solidFill>
              <a:latin typeface="Doulos SIL Compact" pitchFamily="2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457200" y="4953000"/>
            <a:ext cx="8229600" cy="1066800"/>
          </a:xfrm>
        </p:spPr>
        <p:txBody>
          <a:bodyPr/>
          <a:lstStyle/>
          <a:p>
            <a:r>
              <a:rPr lang="es-CL" dirty="0" smtClean="0"/>
              <a:t>[</a:t>
            </a:r>
            <a:r>
              <a:rPr lang="es-CL" dirty="0" err="1" smtClean="0"/>
              <a:t>a.ˈvɾjo</a:t>
            </a:r>
            <a:r>
              <a:rPr lang="es-CL" dirty="0" smtClean="0"/>
              <a:t>]</a:t>
            </a:r>
          </a:p>
          <a:p>
            <a:r>
              <a:rPr lang="es-CL" sz="2400" i="1" dirty="0" smtClean="0"/>
              <a:t>abrió</a:t>
            </a:r>
          </a:p>
        </p:txBody>
      </p:sp>
      <p:pic>
        <p:nvPicPr>
          <p:cNvPr id="11" name="abrio_ZF2-03x.mpg">
            <a:hlinkClick r:id="" action="ppaction://media"/>
          </p:cNvPr>
          <p:cNvPicPr>
            <a:picLocks noGrp="1" noRo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049524" y="2286000"/>
            <a:ext cx="3044952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3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L" dirty="0" smtClean="0"/>
              <a:t>Únicas excepciones: casos que no representan el sistema fonético-fonológico del castellano:</a:t>
            </a:r>
          </a:p>
          <a:p>
            <a:pPr lvl="1"/>
            <a:endParaRPr lang="es-CL" dirty="0" smtClean="0"/>
          </a:p>
          <a:p>
            <a:pPr lvl="1"/>
            <a:r>
              <a:rPr lang="es-CL" dirty="0" smtClean="0"/>
              <a:t>Interferencia </a:t>
            </a:r>
            <a:r>
              <a:rPr lang="es-CL" dirty="0" err="1" smtClean="0"/>
              <a:t>interlingüística</a:t>
            </a:r>
            <a:r>
              <a:rPr lang="es-CL" dirty="0" smtClean="0"/>
              <a:t> en hablantes bilingües (sobre todo en hablantes de catalán)</a:t>
            </a:r>
          </a:p>
          <a:p>
            <a:pPr lvl="1"/>
            <a:endParaRPr lang="es-CL" dirty="0" smtClean="0"/>
          </a:p>
          <a:p>
            <a:pPr lvl="1"/>
            <a:r>
              <a:rPr lang="es-CL" dirty="0" smtClean="0"/>
              <a:t>Hipercorrección ortográfica</a:t>
            </a:r>
          </a:p>
          <a:p>
            <a:pPr lvl="1"/>
            <a:endParaRPr lang="es-CL" dirty="0" smtClean="0"/>
          </a:p>
          <a:p>
            <a:pPr lvl="1"/>
            <a:r>
              <a:rPr lang="es-CL" dirty="0" smtClean="0"/>
              <a:t>Arcaísmo dialectal</a:t>
            </a:r>
          </a:p>
          <a:p>
            <a:pPr lvl="1"/>
            <a:endParaRPr lang="es-CL" dirty="0" smtClean="0"/>
          </a:p>
          <a:p>
            <a:pPr lvl="1"/>
            <a:r>
              <a:rPr lang="es-CL" dirty="0" smtClean="0"/>
              <a:t>La “</a:t>
            </a:r>
            <a:r>
              <a:rPr lang="es-CL" i="1" dirty="0" smtClean="0"/>
              <a:t>v</a:t>
            </a:r>
            <a:r>
              <a:rPr lang="es-CL" dirty="0" smtClean="0"/>
              <a:t> risueña” de Salvador (1987)</a:t>
            </a:r>
          </a:p>
          <a:p>
            <a:pPr lvl="1"/>
            <a:endParaRPr lang="es-CL" dirty="0" smtClean="0"/>
          </a:p>
          <a:p>
            <a:pPr lvl="1"/>
            <a:endParaRPr lang="es-CL" dirty="0" smtClean="0"/>
          </a:p>
          <a:p>
            <a:endParaRPr lang="es-CL" dirty="0" smtClean="0"/>
          </a:p>
          <a:p>
            <a:endParaRPr lang="es-CL" dirty="0" smtClean="0"/>
          </a:p>
          <a:p>
            <a:pPr>
              <a:buNone/>
            </a:pPr>
            <a:endParaRPr lang="es-CL" dirty="0" smtClean="0"/>
          </a:p>
          <a:p>
            <a:pPr>
              <a:buNone/>
            </a:pPr>
            <a:endParaRPr lang="es-CL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smtClean="0"/>
              <a:t>Status quaestionis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dirty="0" smtClean="0"/>
              <a:t>El alófono labiodental [v] de /b/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smtClean="0"/>
              <a:t>Castellano en general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 descr="EntornosPosteriores-Aproximantes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93777" y="2039112"/>
            <a:ext cx="8156447" cy="2779776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 smtClean="0"/>
              <a:t>Resultados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50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smtClean="0"/>
              <a:t>El alófono labiodental [v] de /b/</a:t>
            </a:r>
            <a:endParaRPr lang="es-CL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dirty="0" smtClean="0"/>
              <a:t>Alófonos de /b/ por entorno posterior : </a:t>
            </a:r>
            <a:r>
              <a:rPr lang="es-CL" dirty="0" smtClean="0">
                <a:solidFill>
                  <a:srgbClr val="0070C0"/>
                </a:solidFill>
              </a:rPr>
              <a:t>aproximantes</a:t>
            </a:r>
            <a:endParaRPr lang="es-CL" dirty="0">
              <a:solidFill>
                <a:srgbClr val="0070C0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457200" y="5181600"/>
            <a:ext cx="8229600" cy="1066800"/>
          </a:xfrm>
        </p:spPr>
        <p:txBody>
          <a:bodyPr>
            <a:normAutofit/>
          </a:bodyPr>
          <a:lstStyle/>
          <a:p>
            <a:r>
              <a:rPr lang="es-CL" dirty="0" smtClean="0"/>
              <a:t>__/j/ favorece el labiodental [v]</a:t>
            </a:r>
          </a:p>
          <a:p>
            <a:r>
              <a:rPr lang="es-CL" dirty="0" smtClean="0"/>
              <a:t>__/w/ es poco determinante en la selección de un alófono de /b/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 smtClean="0"/>
              <a:t>Resultados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51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smtClean="0"/>
              <a:t>El alófono labiodental [v] de /b/</a:t>
            </a:r>
            <a:endParaRPr lang="es-CL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s-CL" dirty="0" smtClean="0"/>
              <a:t>Alófonos de /b/ por entorno posterior : </a:t>
            </a:r>
            <a:r>
              <a:rPr lang="es-CL" dirty="0" smtClean="0">
                <a:solidFill>
                  <a:srgbClr val="0070C0"/>
                </a:solidFill>
              </a:rPr>
              <a:t>aproximantes · </a:t>
            </a:r>
            <a:r>
              <a:rPr lang="es-CL" dirty="0" smtClean="0">
                <a:solidFill>
                  <a:srgbClr val="0070C0"/>
                </a:solidFill>
                <a:latin typeface="Doulos SIL Compact" pitchFamily="2" charset="0"/>
              </a:rPr>
              <a:t>_/j/</a:t>
            </a:r>
            <a:endParaRPr lang="es-CL" dirty="0">
              <a:solidFill>
                <a:srgbClr val="0070C0"/>
              </a:solidFill>
              <a:latin typeface="Doulos SIL Compact" pitchFamily="2" charset="0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457200" y="4953000"/>
            <a:ext cx="8229600" cy="1066800"/>
          </a:xfrm>
        </p:spPr>
        <p:txBody>
          <a:bodyPr/>
          <a:lstStyle/>
          <a:p>
            <a:r>
              <a:rPr lang="es-CL" dirty="0" smtClean="0"/>
              <a:t>[</a:t>
            </a:r>
            <a:r>
              <a:rPr lang="es-CL" dirty="0" err="1" smtClean="0"/>
              <a:t>t̪u.ˈ</a:t>
            </a:r>
            <a:r>
              <a:rPr lang="es-CL" dirty="0" err="1" smtClean="0">
                <a:solidFill>
                  <a:srgbClr val="C00000"/>
                </a:solidFill>
              </a:rPr>
              <a:t>β̞</a:t>
            </a:r>
            <a:r>
              <a:rPr lang="es-CL" dirty="0" err="1" smtClean="0"/>
              <a:t>je.ɾas</a:t>
            </a:r>
            <a:r>
              <a:rPr lang="es-CL" dirty="0" smtClean="0"/>
              <a:t>]</a:t>
            </a:r>
          </a:p>
          <a:p>
            <a:r>
              <a:rPr lang="es-CL" sz="2400" i="1" dirty="0" smtClean="0"/>
              <a:t>tuvieras</a:t>
            </a:r>
            <a:endParaRPr lang="es-CL" sz="2400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1066800" y="1676400"/>
            <a:ext cx="701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i="1" dirty="0" smtClean="0"/>
              <a:t>Para fines de calibración, un bilabial…</a:t>
            </a:r>
            <a:endParaRPr lang="es-CL" i="1" dirty="0"/>
          </a:p>
        </p:txBody>
      </p:sp>
      <p:pic>
        <p:nvPicPr>
          <p:cNvPr id="14" name="BF_tuvieras_ZF2-03.mpg">
            <a:hlinkClick r:id="" action="ppaction://media"/>
          </p:cNvPr>
          <p:cNvPicPr>
            <a:picLocks noGrp="1" noRo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049524" y="2286000"/>
            <a:ext cx="3044952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3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 smtClean="0"/>
              <a:t>Resultados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52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smtClean="0"/>
              <a:t>El alófono labiodental [v] de /b/</a:t>
            </a:r>
            <a:endParaRPr lang="es-CL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s-CL" dirty="0" smtClean="0"/>
              <a:t>Alófonos de /b/ por entorno posterior : </a:t>
            </a:r>
            <a:r>
              <a:rPr lang="es-CL" dirty="0" smtClean="0">
                <a:solidFill>
                  <a:srgbClr val="0070C0"/>
                </a:solidFill>
              </a:rPr>
              <a:t>aproximantes · </a:t>
            </a:r>
            <a:r>
              <a:rPr lang="es-CL" dirty="0" smtClean="0">
                <a:solidFill>
                  <a:srgbClr val="0070C0"/>
                </a:solidFill>
                <a:latin typeface="Doulos SIL Compact" pitchFamily="2" charset="0"/>
              </a:rPr>
              <a:t>_/j/</a:t>
            </a:r>
            <a:endParaRPr lang="es-CL" dirty="0">
              <a:solidFill>
                <a:srgbClr val="0070C0"/>
              </a:solidFill>
              <a:latin typeface="Doulos SIL Compact" pitchFamily="2" charset="0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457200" y="4953000"/>
            <a:ext cx="8229600" cy="1066800"/>
          </a:xfrm>
        </p:spPr>
        <p:txBody>
          <a:bodyPr/>
          <a:lstStyle/>
          <a:p>
            <a:r>
              <a:rPr lang="es-CL" dirty="0" smtClean="0"/>
              <a:t>[</a:t>
            </a:r>
            <a:r>
              <a:rPr lang="es-CL" dirty="0" err="1" smtClean="0"/>
              <a:t>d̪e.ˈvje.ɾas</a:t>
            </a:r>
            <a:r>
              <a:rPr lang="es-CL" dirty="0" smtClean="0"/>
              <a:t>]</a:t>
            </a:r>
          </a:p>
          <a:p>
            <a:r>
              <a:rPr lang="es-CL" sz="2400" i="1" dirty="0" smtClean="0"/>
              <a:t>debieras</a:t>
            </a:r>
            <a:endParaRPr lang="es-CL" sz="2400" i="1" dirty="0"/>
          </a:p>
        </p:txBody>
      </p:sp>
      <p:pic>
        <p:nvPicPr>
          <p:cNvPr id="11" name="debieras_ZM2-04.mpg">
            <a:hlinkClick r:id="" action="ppaction://media"/>
          </p:cNvPr>
          <p:cNvPicPr>
            <a:picLocks noGrp="1" noRo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049524" y="2286000"/>
            <a:ext cx="3044952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3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 smtClean="0"/>
              <a:t>Resultados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53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smtClean="0"/>
              <a:t>El alófono labiodental [v] de /b/</a:t>
            </a:r>
            <a:endParaRPr lang="es-CL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s-CL" dirty="0" smtClean="0"/>
              <a:t>Alófonos de /b/ por entorno posterior : </a:t>
            </a:r>
            <a:r>
              <a:rPr lang="es-CL" dirty="0" smtClean="0">
                <a:solidFill>
                  <a:srgbClr val="0070C0"/>
                </a:solidFill>
              </a:rPr>
              <a:t>aproximantes · </a:t>
            </a:r>
            <a:r>
              <a:rPr lang="es-CL" dirty="0" smtClean="0">
                <a:solidFill>
                  <a:srgbClr val="0070C0"/>
                </a:solidFill>
                <a:latin typeface="Doulos SIL Compact" pitchFamily="2" charset="0"/>
              </a:rPr>
              <a:t>_/w/</a:t>
            </a:r>
            <a:endParaRPr lang="es-CL" dirty="0">
              <a:solidFill>
                <a:srgbClr val="0070C0"/>
              </a:solidFill>
              <a:latin typeface="Doulos SIL Compact" pitchFamily="2" charset="0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457200" y="4953000"/>
            <a:ext cx="8229600" cy="1066800"/>
          </a:xfrm>
        </p:spPr>
        <p:txBody>
          <a:bodyPr/>
          <a:lstStyle/>
          <a:p>
            <a:r>
              <a:rPr lang="es-CL" dirty="0" smtClean="0"/>
              <a:t>[</a:t>
            </a:r>
            <a:r>
              <a:rPr lang="es-CL" dirty="0" err="1" smtClean="0"/>
              <a:t>no.t</a:t>
            </a:r>
            <a:r>
              <a:rPr lang="es-CL" dirty="0" smtClean="0"/>
              <a:t>̠͡</a:t>
            </a:r>
            <a:r>
              <a:rPr lang="es-CL" dirty="0" err="1" smtClean="0"/>
              <a:t>ʃe.ˈvwe.na</a:t>
            </a:r>
            <a:r>
              <a:rPr lang="es-CL" dirty="0" smtClean="0"/>
              <a:t>]</a:t>
            </a:r>
          </a:p>
          <a:p>
            <a:r>
              <a:rPr lang="es-CL" sz="2400" i="1" dirty="0" err="1" smtClean="0"/>
              <a:t>nochebuena</a:t>
            </a:r>
            <a:endParaRPr lang="es-CL" sz="2400" i="1" dirty="0"/>
          </a:p>
        </p:txBody>
      </p:sp>
      <p:pic>
        <p:nvPicPr>
          <p:cNvPr id="10" name="nochebuena_ZM2-03.mpg">
            <a:hlinkClick r:id="" action="ppaction://media"/>
          </p:cNvPr>
          <p:cNvPicPr>
            <a:picLocks noGrp="1" noRo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049524" y="2286000"/>
            <a:ext cx="3044952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3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 descr="EntornosPosteriores-Consonantes-fkt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70916" y="2039112"/>
            <a:ext cx="8202168" cy="2779776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smtClean="0"/>
              <a:t>Resultados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54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dirty="0" smtClean="0"/>
              <a:t>El alófono labiodental [v] de /b/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s-CL" dirty="0" smtClean="0"/>
              <a:t>Alófonos de /b/ por entorno posterior : </a:t>
            </a:r>
            <a:r>
              <a:rPr lang="es-CL" dirty="0" smtClean="0">
                <a:solidFill>
                  <a:srgbClr val="0070C0"/>
                </a:solidFill>
              </a:rPr>
              <a:t>otras consonantes </a:t>
            </a:r>
            <a:r>
              <a:rPr lang="es-CL" dirty="0" smtClean="0"/>
              <a:t>1</a:t>
            </a:r>
            <a:endParaRPr lang="es-CL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457200" y="5181600"/>
            <a:ext cx="8229600" cy="457200"/>
          </a:xfrm>
        </p:spPr>
        <p:txBody>
          <a:bodyPr/>
          <a:lstStyle/>
          <a:p>
            <a:r>
              <a:rPr lang="es-CL" dirty="0" smtClean="0"/>
              <a:t>Favorecen la producción del labiodental [v]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smtClean="0"/>
              <a:t>Resultados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55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dirty="0" smtClean="0"/>
              <a:t>El alófono labiodental [v] de /b/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dirty="0" smtClean="0"/>
              <a:t>Alófonos de /b/ por entorno posterior : </a:t>
            </a:r>
            <a:r>
              <a:rPr lang="es-CL" dirty="0" smtClean="0">
                <a:solidFill>
                  <a:srgbClr val="0070C0"/>
                </a:solidFill>
              </a:rPr>
              <a:t>consonantes · </a:t>
            </a:r>
            <a:r>
              <a:rPr lang="es-CL" dirty="0" smtClean="0">
                <a:solidFill>
                  <a:srgbClr val="0070C0"/>
                </a:solidFill>
                <a:latin typeface="Doulos SIL Compact" pitchFamily="2" charset="0"/>
              </a:rPr>
              <a:t>_/k/</a:t>
            </a:r>
            <a:endParaRPr lang="es-CL" dirty="0">
              <a:latin typeface="Doulos SIL Compact" pitchFamily="2" charset="0"/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457200" y="4953000"/>
            <a:ext cx="8229600" cy="1066800"/>
          </a:xfrm>
        </p:spPr>
        <p:txBody>
          <a:bodyPr/>
          <a:lstStyle/>
          <a:p>
            <a:r>
              <a:rPr lang="es-CL" dirty="0" smtClean="0"/>
              <a:t>[ˈ</a:t>
            </a:r>
            <a:r>
              <a:rPr lang="es-CL" dirty="0" err="1" smtClean="0"/>
              <a:t>sav.ka</a:t>
            </a:r>
            <a:r>
              <a:rPr lang="es-CL" dirty="0" smtClean="0"/>
              <a:t>]</a:t>
            </a:r>
          </a:p>
          <a:p>
            <a:r>
              <a:rPr lang="es-CL" sz="2400" i="1" dirty="0" err="1" smtClean="0"/>
              <a:t>Savka</a:t>
            </a:r>
            <a:endParaRPr lang="es-CL" sz="2400" i="1" dirty="0"/>
          </a:p>
        </p:txBody>
      </p:sp>
      <p:pic>
        <p:nvPicPr>
          <p:cNvPr id="12" name="savka_ZF2-02.mpg">
            <a:hlinkClick r:id="" action="ppaction://media"/>
          </p:cNvPr>
          <p:cNvPicPr>
            <a:picLocks noGrp="1" noRo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049524" y="2286000"/>
            <a:ext cx="3044952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3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smtClean="0"/>
              <a:t>Resultados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56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dirty="0" smtClean="0"/>
              <a:t>El alófono labiodental [v] de /b/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dirty="0" smtClean="0"/>
              <a:t>Alófonos de /b/ por entorno posterior : </a:t>
            </a:r>
            <a:r>
              <a:rPr lang="es-CL" dirty="0" smtClean="0">
                <a:solidFill>
                  <a:srgbClr val="0070C0"/>
                </a:solidFill>
              </a:rPr>
              <a:t>consonantes · </a:t>
            </a:r>
            <a:r>
              <a:rPr lang="es-CL" dirty="0" smtClean="0">
                <a:solidFill>
                  <a:srgbClr val="0070C0"/>
                </a:solidFill>
                <a:latin typeface="Doulos SIL Compact" pitchFamily="2" charset="0"/>
              </a:rPr>
              <a:t>_/t̪/</a:t>
            </a:r>
            <a:endParaRPr lang="es-CL" dirty="0">
              <a:latin typeface="Doulos SIL Compact" pitchFamily="2" charset="0"/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457200" y="4953000"/>
            <a:ext cx="8229600" cy="1066800"/>
          </a:xfrm>
        </p:spPr>
        <p:txBody>
          <a:bodyPr/>
          <a:lstStyle/>
          <a:p>
            <a:r>
              <a:rPr lang="es-CL" dirty="0" smtClean="0"/>
              <a:t>[</a:t>
            </a:r>
            <a:r>
              <a:rPr lang="es-CL" dirty="0" err="1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ov̥.t̪e.ˈneɾ</a:t>
            </a:r>
            <a:r>
              <a:rPr lang="es-CL" dirty="0" smtClean="0"/>
              <a:t>]</a:t>
            </a:r>
          </a:p>
          <a:p>
            <a:r>
              <a:rPr lang="es-CL" sz="2400" i="1" dirty="0" smtClean="0"/>
              <a:t>obtener</a:t>
            </a:r>
            <a:endParaRPr lang="es-CL" sz="2400" i="1" dirty="0"/>
          </a:p>
        </p:txBody>
      </p:sp>
      <p:pic>
        <p:nvPicPr>
          <p:cNvPr id="10" name="obtener_ZM2-03b.mpg">
            <a:hlinkClick r:id="" action="ppaction://media"/>
          </p:cNvPr>
          <p:cNvPicPr>
            <a:picLocks noGrp="1" noRo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049524" y="2286000"/>
            <a:ext cx="3044952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3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 descr="EntornosPosteriores-Consonantes-dchs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381" y="2039112"/>
            <a:ext cx="8229239" cy="2779776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smtClean="0"/>
              <a:t>Resultados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57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dirty="0" smtClean="0"/>
              <a:t>El alófono labiodental [v] de /b/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s-CL" dirty="0" smtClean="0"/>
              <a:t>Alófonos de /b/ por entorno posterior : </a:t>
            </a:r>
            <a:r>
              <a:rPr lang="es-CL" dirty="0" smtClean="0">
                <a:solidFill>
                  <a:srgbClr val="0070C0"/>
                </a:solidFill>
              </a:rPr>
              <a:t>otras consonantes </a:t>
            </a:r>
            <a:r>
              <a:rPr lang="es-CL" dirty="0" smtClean="0"/>
              <a:t>2</a:t>
            </a:r>
            <a:endParaRPr lang="es-CL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457200" y="5181600"/>
            <a:ext cx="8229600" cy="914400"/>
          </a:xfrm>
        </p:spPr>
        <p:txBody>
          <a:bodyPr>
            <a:normAutofit/>
          </a:bodyPr>
          <a:lstStyle/>
          <a:p>
            <a:r>
              <a:rPr lang="es-ES" dirty="0" smtClean="0"/>
              <a:t>__/d̪/ y __/t̠͡ʃ/ son poco determinantes</a:t>
            </a:r>
          </a:p>
          <a:p>
            <a:r>
              <a:rPr lang="es-ES" dirty="0" smtClean="0"/>
              <a:t>__/s/ favorece la producción del bilabial oclusivo [b]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smtClean="0"/>
              <a:t>Resultados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58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dirty="0" smtClean="0"/>
              <a:t>El alófono labiodental [v] de /b/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dirty="0" smtClean="0"/>
              <a:t>Alófonos de /b/ por entorno posterior : </a:t>
            </a:r>
            <a:r>
              <a:rPr lang="es-CL" dirty="0" smtClean="0">
                <a:solidFill>
                  <a:srgbClr val="0070C0"/>
                </a:solidFill>
              </a:rPr>
              <a:t>consonantes · </a:t>
            </a:r>
            <a:r>
              <a:rPr lang="es-CL" dirty="0" smtClean="0">
                <a:solidFill>
                  <a:srgbClr val="0070C0"/>
                </a:solidFill>
                <a:latin typeface="Doulos SIL Compact" pitchFamily="2" charset="0"/>
              </a:rPr>
              <a:t>_/d̪/</a:t>
            </a:r>
            <a:endParaRPr lang="es-CL" dirty="0">
              <a:latin typeface="Doulos SIL Compact" pitchFamily="2" charset="0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457200" y="4953000"/>
            <a:ext cx="8229600" cy="1066800"/>
          </a:xfrm>
        </p:spPr>
        <p:txBody>
          <a:bodyPr/>
          <a:lstStyle/>
          <a:p>
            <a:r>
              <a:rPr lang="es-CL" dirty="0" smtClean="0"/>
              <a:t>[</a:t>
            </a:r>
            <a:r>
              <a:rPr lang="es-CL" dirty="0" err="1" smtClean="0"/>
              <a:t>av.ðo.mi.ˈnal</a:t>
            </a:r>
            <a:r>
              <a:rPr lang="es-CL" dirty="0" smtClean="0"/>
              <a:t>]</a:t>
            </a:r>
          </a:p>
          <a:p>
            <a:r>
              <a:rPr lang="es-CL" sz="2400" i="1" dirty="0" smtClean="0"/>
              <a:t>abdominal</a:t>
            </a:r>
            <a:endParaRPr lang="es-CL" sz="2400" i="1" dirty="0"/>
          </a:p>
        </p:txBody>
      </p:sp>
      <p:pic>
        <p:nvPicPr>
          <p:cNvPr id="11" name="abdominal_ZM2-03.mpg">
            <a:hlinkClick r:id="" action="ppaction://media"/>
          </p:cNvPr>
          <p:cNvPicPr>
            <a:picLocks noGrp="1" noRo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049524" y="2286000"/>
            <a:ext cx="3044952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3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smtClean="0"/>
              <a:t>Resultados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59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dirty="0" smtClean="0"/>
              <a:t>El alófono labiodental [v] de /b/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dirty="0" smtClean="0"/>
              <a:t>Alófonos de /b/ por entorno posterior : </a:t>
            </a:r>
            <a:r>
              <a:rPr lang="es-CL" dirty="0" smtClean="0">
                <a:solidFill>
                  <a:srgbClr val="0070C0"/>
                </a:solidFill>
              </a:rPr>
              <a:t>consonantes · </a:t>
            </a:r>
            <a:r>
              <a:rPr lang="es-CL" dirty="0" smtClean="0">
                <a:solidFill>
                  <a:srgbClr val="0070C0"/>
                </a:solidFill>
                <a:latin typeface="Doulos SIL Compact" pitchFamily="2" charset="0"/>
              </a:rPr>
              <a:t>_/t̠͡ʃ/</a:t>
            </a:r>
            <a:endParaRPr lang="es-CL" dirty="0">
              <a:latin typeface="Doulos SIL Compact" pitchFamily="2" charset="0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457200" y="4953000"/>
            <a:ext cx="8229600" cy="1066800"/>
          </a:xfrm>
        </p:spPr>
        <p:txBody>
          <a:bodyPr/>
          <a:lstStyle/>
          <a:p>
            <a:r>
              <a:rPr lang="es-CL" dirty="0" smtClean="0"/>
              <a:t>[ˈt̠͡</a:t>
            </a:r>
            <a:r>
              <a:rPr lang="es-CL" dirty="0" err="1" smtClean="0"/>
              <a:t>ʃiv.t</a:t>
            </a:r>
            <a:r>
              <a:rPr lang="es-CL" dirty="0" smtClean="0"/>
              <a:t>̠͡</a:t>
            </a:r>
            <a:r>
              <a:rPr lang="es-CL" dirty="0" err="1" smtClean="0"/>
              <a:t>ʃa</a:t>
            </a:r>
            <a:r>
              <a:rPr lang="es-CL" dirty="0" smtClean="0"/>
              <a:t>]</a:t>
            </a:r>
          </a:p>
          <a:p>
            <a:r>
              <a:rPr lang="es-CL" sz="2400" i="1" dirty="0" smtClean="0"/>
              <a:t>chibcha</a:t>
            </a:r>
            <a:endParaRPr lang="es-CL" sz="2400" i="1" dirty="0"/>
          </a:p>
        </p:txBody>
      </p:sp>
      <p:pic>
        <p:nvPicPr>
          <p:cNvPr id="10" name="chibcha_ZM2-03b.mpg">
            <a:hlinkClick r:id="" action="ppaction://media"/>
          </p:cNvPr>
          <p:cNvPicPr>
            <a:picLocks noGrp="1" noRo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049524" y="2286000"/>
            <a:ext cx="3044952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3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L" b="1" dirty="0" smtClean="0"/>
              <a:t>Oroz</a:t>
            </a:r>
            <a:r>
              <a:rPr lang="es-CL" dirty="0" smtClean="0"/>
              <a:t> descarta tajantemente la existencia de [v] (1966: 95).</a:t>
            </a:r>
          </a:p>
          <a:p>
            <a:endParaRPr lang="es-CL" dirty="0" smtClean="0"/>
          </a:p>
          <a:p>
            <a:pPr marL="341313" lvl="1" indent="1588">
              <a:buNone/>
            </a:pPr>
            <a:r>
              <a:rPr lang="es-CL" dirty="0" smtClean="0">
                <a:solidFill>
                  <a:srgbClr val="0070C0"/>
                </a:solidFill>
              </a:rPr>
              <a:t>“La </a:t>
            </a:r>
            <a:r>
              <a:rPr lang="es-CL" i="1" dirty="0" smtClean="0">
                <a:solidFill>
                  <a:srgbClr val="0070C0"/>
                </a:solidFill>
              </a:rPr>
              <a:t>v</a:t>
            </a:r>
            <a:r>
              <a:rPr lang="es-CL" dirty="0" smtClean="0">
                <a:solidFill>
                  <a:srgbClr val="0070C0"/>
                </a:solidFill>
              </a:rPr>
              <a:t> labiodental es desconocida y no ocurre tampoco en el lenguaje culto, ni siquiera por afectación.”</a:t>
            </a:r>
            <a:endParaRPr lang="es-CL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smtClean="0"/>
              <a:t>Status quaestionis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dirty="0" smtClean="0"/>
              <a:t>El alófono labiodental [v] de /b/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dirty="0" smtClean="0"/>
              <a:t>Castellano de Chile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smtClean="0"/>
              <a:t>Resultados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60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dirty="0" smtClean="0"/>
              <a:t>El alófono labiodental [v] de /b/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dirty="0" smtClean="0"/>
              <a:t>Alófonos de /b/ por entorno posterior : </a:t>
            </a:r>
            <a:r>
              <a:rPr lang="es-CL" dirty="0" smtClean="0">
                <a:solidFill>
                  <a:srgbClr val="0070C0"/>
                </a:solidFill>
              </a:rPr>
              <a:t>consonantes · </a:t>
            </a:r>
            <a:r>
              <a:rPr lang="es-CL" dirty="0" smtClean="0">
                <a:solidFill>
                  <a:srgbClr val="0070C0"/>
                </a:solidFill>
                <a:latin typeface="Doulos SIL Compact" pitchFamily="2" charset="0"/>
              </a:rPr>
              <a:t>_/s/</a:t>
            </a:r>
            <a:endParaRPr lang="es-CL" dirty="0">
              <a:latin typeface="Doulos SIL Compact" pitchFamily="2" charset="0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457200" y="4953000"/>
            <a:ext cx="8229600" cy="1066800"/>
          </a:xfrm>
        </p:spPr>
        <p:txBody>
          <a:bodyPr/>
          <a:lstStyle/>
          <a:p>
            <a:r>
              <a:rPr lang="es-CL" dirty="0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[</a:t>
            </a:r>
            <a:r>
              <a:rPr lang="es-CL" dirty="0" err="1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a</a:t>
            </a:r>
            <a:r>
              <a:rPr lang="es-CL" dirty="0" err="1" smtClean="0">
                <a:solidFill>
                  <a:srgbClr val="008000"/>
                </a:solidFill>
                <a:latin typeface="Doulos SIL" pitchFamily="2" charset="0"/>
                <a:ea typeface="Doulos SIL" pitchFamily="2" charset="0"/>
                <a:cs typeface="Doulos SIL" pitchFamily="2" charset="0"/>
              </a:rPr>
              <a:t>v</a:t>
            </a:r>
            <a:r>
              <a:rPr lang="es-CL" dirty="0" err="1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.soɾ.ˈveɹ</a:t>
            </a:r>
            <a:r>
              <a:rPr lang="es-CL" dirty="0" smtClean="0">
                <a:latin typeface="Doulos SIL" pitchFamily="2" charset="0"/>
                <a:ea typeface="Doulos SIL" pitchFamily="2" charset="0"/>
                <a:cs typeface="Doulos SIL" pitchFamily="2" charset="0"/>
              </a:rPr>
              <a:t>̝̥]</a:t>
            </a:r>
          </a:p>
          <a:p>
            <a:r>
              <a:rPr lang="es-CL" sz="2400" i="1" dirty="0" smtClean="0"/>
              <a:t>A</a:t>
            </a:r>
            <a:r>
              <a:rPr lang="es-CL" sz="2400" i="1" dirty="0" smtClean="0">
                <a:solidFill>
                  <a:srgbClr val="008000"/>
                </a:solidFill>
              </a:rPr>
              <a:t>b</a:t>
            </a:r>
            <a:r>
              <a:rPr lang="es-CL" sz="2400" i="1" dirty="0" smtClean="0"/>
              <a:t>sorber̥</a:t>
            </a:r>
            <a:endParaRPr lang="es-CL" sz="2400" i="1" dirty="0"/>
          </a:p>
        </p:txBody>
      </p:sp>
      <p:pic>
        <p:nvPicPr>
          <p:cNvPr id="11" name="absorber_ZF2-01.mpg">
            <a:hlinkClick r:id="" action="ppaction://media"/>
          </p:cNvPr>
          <p:cNvPicPr>
            <a:picLocks noGrp="1" noRo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049524" y="2286000"/>
            <a:ext cx="3044952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3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 descr="EntornosPosteriores-Vocales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5355" y="1600200"/>
            <a:ext cx="6193290" cy="41910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smtClean="0"/>
              <a:t>Resultados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61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dirty="0" smtClean="0"/>
              <a:t>El alófono labiodental [v] de /b/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dirty="0" smtClean="0"/>
              <a:t>Alófonos de /b/ por entorno posterior : </a:t>
            </a:r>
            <a:r>
              <a:rPr lang="es-CL" dirty="0" smtClean="0">
                <a:solidFill>
                  <a:srgbClr val="0070C0"/>
                </a:solidFill>
              </a:rPr>
              <a:t>vocales</a:t>
            </a:r>
            <a:endParaRPr lang="es-CL" dirty="0">
              <a:solidFill>
                <a:srgbClr val="0070C0"/>
              </a:solidFill>
            </a:endParaRP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s-ES" dirty="0" smtClean="0"/>
              <a:t>Todas las vocales menos /u/ favorecen el labiodental [v]</a:t>
            </a:r>
          </a:p>
          <a:p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smtClean="0"/>
              <a:t>Resultados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62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dirty="0" smtClean="0"/>
              <a:t>El alófono labiodental [v] de /b/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dirty="0" smtClean="0"/>
              <a:t>Alófonos de /b/ por entorno posterior : </a:t>
            </a:r>
            <a:r>
              <a:rPr lang="es-CL" dirty="0" smtClean="0">
                <a:solidFill>
                  <a:srgbClr val="0070C0"/>
                </a:solidFill>
              </a:rPr>
              <a:t>vocales · </a:t>
            </a:r>
            <a:r>
              <a:rPr lang="es-CL" dirty="0" smtClean="0">
                <a:solidFill>
                  <a:srgbClr val="0070C0"/>
                </a:solidFill>
                <a:latin typeface="Doulos SIL Compact" pitchFamily="2" charset="0"/>
              </a:rPr>
              <a:t>_/e/</a:t>
            </a:r>
            <a:endParaRPr lang="es-CL" dirty="0">
              <a:solidFill>
                <a:srgbClr val="0070C0"/>
              </a:solidFill>
              <a:latin typeface="Doulos SIL Compact" pitchFamily="2" charset="0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457200" y="4953000"/>
            <a:ext cx="8229600" cy="1143000"/>
          </a:xfrm>
        </p:spPr>
        <p:txBody>
          <a:bodyPr/>
          <a:lstStyle/>
          <a:p>
            <a:r>
              <a:rPr lang="es-CL" dirty="0" smtClean="0"/>
              <a:t>[</a:t>
            </a:r>
            <a:r>
              <a:rPr lang="es-CL" dirty="0" err="1" smtClean="0"/>
              <a:t>li.veɾ.ˈt̪ad</a:t>
            </a:r>
            <a:r>
              <a:rPr lang="es-CL" dirty="0" smtClean="0"/>
              <a:t>̪̚]</a:t>
            </a:r>
          </a:p>
          <a:p>
            <a:r>
              <a:rPr lang="es-CL" sz="2400" i="1" dirty="0" smtClean="0"/>
              <a:t>libertad</a:t>
            </a:r>
            <a:endParaRPr lang="es-CL" sz="2400" i="1" dirty="0"/>
          </a:p>
        </p:txBody>
      </p:sp>
      <p:pic>
        <p:nvPicPr>
          <p:cNvPr id="10" name="libertad_ZM2-04.mpg">
            <a:hlinkClick r:id="" action="ppaction://media"/>
          </p:cNvPr>
          <p:cNvPicPr>
            <a:picLocks noGrp="1" noRo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049524" y="2286000"/>
            <a:ext cx="3044952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3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CL" dirty="0" smtClean="0"/>
              <a:t>Para determinar si la representación ortográfica influye en la selección de un alófono de /b/, analicé un subcorpus:</a:t>
            </a:r>
          </a:p>
          <a:p>
            <a:pPr lvl="1"/>
            <a:endParaRPr lang="es-CL" dirty="0" smtClean="0"/>
          </a:p>
          <a:p>
            <a:pPr lvl="1"/>
            <a:r>
              <a:rPr lang="es-CL" dirty="0" smtClean="0"/>
              <a:t>67 pares de lexemas</a:t>
            </a:r>
          </a:p>
          <a:p>
            <a:pPr lvl="1"/>
            <a:r>
              <a:rPr lang="es-CL" dirty="0" smtClean="0"/>
              <a:t>/b/ ocurre en entornos fonéticos idénticos</a:t>
            </a:r>
          </a:p>
          <a:p>
            <a:pPr lvl="1"/>
            <a:r>
              <a:rPr lang="es-CL" dirty="0" smtClean="0"/>
              <a:t>/b/ se representa en un caso con&lt;b&gt; (396 tokens) y en el otro con &lt;v&gt; (391 tokens)</a:t>
            </a:r>
          </a:p>
          <a:p>
            <a:pPr marL="0" lvl="1" indent="0">
              <a:buNone/>
            </a:pPr>
            <a:endParaRPr lang="es-CL" dirty="0" smtClean="0"/>
          </a:p>
          <a:p>
            <a:pPr marL="0" lvl="1" indent="0" algn="ctr">
              <a:buNone/>
            </a:pPr>
            <a:r>
              <a:rPr lang="es-CL" i="1" dirty="0" smtClean="0"/>
              <a:t>al</a:t>
            </a:r>
            <a:r>
              <a:rPr lang="es-CL" i="1" u="sng" dirty="0" smtClean="0"/>
              <a:t>b</a:t>
            </a:r>
            <a:r>
              <a:rPr lang="es-CL" i="1" dirty="0" smtClean="0"/>
              <a:t>o</a:t>
            </a:r>
            <a:r>
              <a:rPr lang="es-CL" dirty="0" smtClean="0"/>
              <a:t>  vs.  </a:t>
            </a:r>
            <a:r>
              <a:rPr lang="es-CL" i="1" dirty="0" smtClean="0"/>
              <a:t>sal</a:t>
            </a:r>
            <a:r>
              <a:rPr lang="es-CL" i="1" u="sng" dirty="0" smtClean="0"/>
              <a:t>v</a:t>
            </a:r>
            <a:r>
              <a:rPr lang="es-CL" i="1" dirty="0" smtClean="0"/>
              <a:t>o</a:t>
            </a:r>
          </a:p>
          <a:p>
            <a:pPr lvl="1"/>
            <a:endParaRPr lang="es-CL" dirty="0" smtClean="0"/>
          </a:p>
          <a:p>
            <a:pPr lvl="1"/>
            <a:endParaRPr lang="es-CL" dirty="0">
              <a:solidFill>
                <a:srgbClr val="00800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smtClean="0"/>
              <a:t>Resultados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63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dirty="0" smtClean="0"/>
              <a:t>El alófono labiodental [v] de /b/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dirty="0" smtClean="0"/>
              <a:t>Frecuencia de alófonos de /b/ por </a:t>
            </a:r>
            <a:r>
              <a:rPr lang="es-CL" dirty="0" smtClean="0">
                <a:solidFill>
                  <a:srgbClr val="008000"/>
                </a:solidFill>
              </a:rPr>
              <a:t>grafema</a:t>
            </a:r>
            <a:endParaRPr lang="es-CL" dirty="0">
              <a:solidFill>
                <a:srgbClr val="008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 descr="PorGrafema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56232" y="2039112"/>
            <a:ext cx="5431536" cy="2779776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smtClean="0"/>
              <a:t>Resultados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64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dirty="0" smtClean="0"/>
              <a:t>El alófono labiodental [v] de /b/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dirty="0" smtClean="0"/>
              <a:t>Frecuencia de alófonos de /b/ por </a:t>
            </a:r>
            <a:r>
              <a:rPr lang="es-CL" dirty="0" smtClean="0">
                <a:solidFill>
                  <a:srgbClr val="008000"/>
                </a:solidFill>
              </a:rPr>
              <a:t>grafema</a:t>
            </a:r>
            <a:endParaRPr lang="es-CL" dirty="0">
              <a:solidFill>
                <a:srgbClr val="008000"/>
              </a:solidFill>
            </a:endParaRP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4"/>
          </p:nvPr>
        </p:nvSpPr>
        <p:spPr>
          <a:xfrm>
            <a:off x="457200" y="5715000"/>
            <a:ext cx="8229600" cy="762000"/>
          </a:xfrm>
        </p:spPr>
        <p:txBody>
          <a:bodyPr>
            <a:normAutofit lnSpcReduction="10000"/>
          </a:bodyPr>
          <a:lstStyle/>
          <a:p>
            <a:r>
              <a:rPr lang="es-CL" dirty="0" smtClean="0"/>
              <a:t>El grafema parece no incidir</a:t>
            </a:r>
          </a:p>
          <a:p>
            <a:r>
              <a:rPr lang="es-CL" dirty="0" smtClean="0"/>
              <a:t>en la selección de un alófono de /b/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 descr="PorSexo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47088" y="2039112"/>
            <a:ext cx="5449824" cy="2779776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smtClean="0"/>
              <a:t>Resultados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65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dirty="0" smtClean="0"/>
              <a:t>El alófono labiodental [v] de /b/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dirty="0" smtClean="0"/>
              <a:t>Frecuencia de alófonos de /b/ por </a:t>
            </a:r>
            <a:r>
              <a:rPr lang="es-CL" dirty="0" smtClean="0">
                <a:solidFill>
                  <a:srgbClr val="008000"/>
                </a:solidFill>
              </a:rPr>
              <a:t>sexo de informante</a:t>
            </a:r>
            <a:endParaRPr lang="es-CL" dirty="0">
              <a:solidFill>
                <a:srgbClr val="008000"/>
              </a:solidFill>
            </a:endParaRP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4"/>
          </p:nvPr>
        </p:nvSpPr>
        <p:spPr>
          <a:xfrm>
            <a:off x="457200" y="5715000"/>
            <a:ext cx="8229600" cy="762000"/>
          </a:xfrm>
        </p:spPr>
        <p:txBody>
          <a:bodyPr>
            <a:normAutofit lnSpcReduction="10000"/>
          </a:bodyPr>
          <a:lstStyle/>
          <a:p>
            <a:r>
              <a:rPr lang="es-CL" dirty="0" smtClean="0"/>
              <a:t>El sexo del informante parece no incidir</a:t>
            </a:r>
          </a:p>
          <a:p>
            <a:r>
              <a:rPr lang="es-CL" dirty="0" smtClean="0"/>
              <a:t>en la selección de un alófono de /b/</a:t>
            </a:r>
          </a:p>
          <a:p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L" dirty="0" smtClean="0"/>
              <a:t>[v] es el </a:t>
            </a:r>
            <a:r>
              <a:rPr lang="es-CL" b="1" dirty="0" smtClean="0">
                <a:solidFill>
                  <a:schemeClr val="tx1"/>
                </a:solidFill>
              </a:rPr>
              <a:t>alófono más frecuente </a:t>
            </a:r>
            <a:r>
              <a:rPr lang="es-CL" dirty="0" smtClean="0"/>
              <a:t>de /b/</a:t>
            </a:r>
            <a:r>
              <a:rPr lang="es-CL" dirty="0"/>
              <a:t> </a:t>
            </a:r>
            <a:r>
              <a:rPr lang="es-CL" dirty="0" smtClean="0"/>
              <a:t>en términos de su </a:t>
            </a:r>
            <a:r>
              <a:rPr lang="es-CL" b="1" dirty="0" smtClean="0">
                <a:solidFill>
                  <a:srgbClr val="0070C0"/>
                </a:solidFill>
              </a:rPr>
              <a:t>frecuencia absoluta </a:t>
            </a:r>
            <a:r>
              <a:rPr lang="es-CL" dirty="0" smtClean="0"/>
              <a:t>de ocurrencia: </a:t>
            </a:r>
          </a:p>
          <a:p>
            <a:pPr>
              <a:buNone/>
            </a:pPr>
            <a:r>
              <a:rPr lang="es-CL" dirty="0" smtClean="0"/>
              <a:t/>
            </a:r>
            <a:br>
              <a:rPr lang="es-CL" dirty="0" smtClean="0"/>
            </a:br>
            <a:r>
              <a:rPr lang="es-CL" dirty="0" smtClean="0"/>
              <a:t>	</a:t>
            </a:r>
            <a:r>
              <a:rPr lang="es-CL" b="1" dirty="0" smtClean="0"/>
              <a:t>59,5% de los 1299 tokens</a:t>
            </a:r>
            <a:endParaRPr lang="es-CL" dirty="0" smtClean="0"/>
          </a:p>
          <a:p>
            <a:endParaRPr lang="es-CL" dirty="0" smtClean="0"/>
          </a:p>
          <a:p>
            <a:r>
              <a:rPr lang="es-CL" dirty="0" smtClean="0"/>
              <a:t>[v] es el </a:t>
            </a:r>
            <a:r>
              <a:rPr lang="es-CL" b="1" dirty="0" smtClean="0">
                <a:solidFill>
                  <a:schemeClr val="tx1"/>
                </a:solidFill>
              </a:rPr>
              <a:t>alófono más frecuente </a:t>
            </a:r>
            <a:r>
              <a:rPr lang="es-CL" dirty="0" smtClean="0"/>
              <a:t>de /b/ en el 69% de los </a:t>
            </a:r>
            <a:r>
              <a:rPr lang="es-CL" b="1" dirty="0" smtClean="0">
                <a:solidFill>
                  <a:srgbClr val="0070C0"/>
                </a:solidFill>
              </a:rPr>
              <a:t>entornos</a:t>
            </a:r>
            <a:r>
              <a:rPr lang="es-CL" dirty="0" smtClean="0"/>
              <a:t> en que ocurre este fonema:</a:t>
            </a:r>
            <a:br>
              <a:rPr lang="es-CL" dirty="0" smtClean="0"/>
            </a:br>
            <a:endParaRPr lang="es-CL" dirty="0" smtClean="0"/>
          </a:p>
          <a:p>
            <a:pPr>
              <a:buNone/>
            </a:pPr>
            <a:r>
              <a:rPr lang="es-CL" b="1" dirty="0" smtClean="0"/>
              <a:t>		11 de 20</a:t>
            </a:r>
            <a:r>
              <a:rPr lang="es-CL" dirty="0" smtClean="0"/>
              <a:t> entornos anteriores (</a:t>
            </a:r>
            <a:r>
              <a:rPr lang="es-CL" b="1" dirty="0" smtClean="0"/>
              <a:t>55%</a:t>
            </a:r>
            <a:r>
              <a:rPr lang="es-CL" dirty="0" smtClean="0"/>
              <a:t>)</a:t>
            </a:r>
            <a:br>
              <a:rPr lang="es-CL" dirty="0" smtClean="0"/>
            </a:br>
            <a:r>
              <a:rPr lang="es-CL" dirty="0" smtClean="0"/>
              <a:t>	</a:t>
            </a:r>
            <a:r>
              <a:rPr lang="es-CL" b="1" dirty="0" smtClean="0"/>
              <a:t>16 de 19</a:t>
            </a:r>
            <a:r>
              <a:rPr lang="es-CL" dirty="0" smtClean="0"/>
              <a:t> entornos posteriores (</a:t>
            </a:r>
            <a:r>
              <a:rPr lang="es-CL" b="1" dirty="0" smtClean="0"/>
              <a:t>84%</a:t>
            </a:r>
            <a:r>
              <a:rPr lang="es-CL" dirty="0" smtClean="0"/>
              <a:t>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 smtClean="0"/>
              <a:t>Discusión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66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smtClean="0"/>
              <a:t>El alófono labiodental [v] de /b/</a:t>
            </a:r>
            <a:endParaRPr lang="es-CL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dirty="0" smtClean="0"/>
              <a:t>Comportamiento distribucional de /b/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CL" sz="3600" dirty="0" smtClean="0"/>
              <a:t>Dado que el labiodental sonoro [v] desapareció del español hace medio milenio, su existencia en el castellano de Chile contemporáneo representa un </a:t>
            </a:r>
            <a:r>
              <a:rPr lang="es-CL" sz="3600" b="1" dirty="0" smtClean="0">
                <a:solidFill>
                  <a:srgbClr val="0070C0"/>
                </a:solidFill>
              </a:rPr>
              <a:t>cambio lingüístico</a:t>
            </a:r>
            <a:r>
              <a:rPr lang="es-CL" sz="3600" dirty="0" smtClean="0"/>
              <a:t>.</a:t>
            </a:r>
          </a:p>
          <a:p>
            <a:endParaRPr lang="es-CL" sz="36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smtClean="0"/>
              <a:t>Discusión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67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s-CL" smtClean="0"/>
              <a:t>El alófono labiodental [v] de /b/</a:t>
            </a:r>
            <a:endParaRPr lang="es-CL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smtClean="0"/>
              <a:t>Cambio lingüístico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CL" sz="3200" dirty="0" smtClean="0"/>
              <a:t>Si estos resultados se confirman en futuros estudios, será necesaria una </a:t>
            </a:r>
            <a:r>
              <a:rPr lang="es-CL" sz="3200" b="1" dirty="0" smtClean="0">
                <a:solidFill>
                  <a:srgbClr val="0070C0"/>
                </a:solidFill>
              </a:rPr>
              <a:t>reorganización</a:t>
            </a:r>
            <a:r>
              <a:rPr lang="es-CL" sz="3200" dirty="0" smtClean="0">
                <a:solidFill>
                  <a:srgbClr val="0070C0"/>
                </a:solidFill>
              </a:rPr>
              <a:t> </a:t>
            </a:r>
            <a:r>
              <a:rPr lang="es-CL" sz="3200" b="1" dirty="0" smtClean="0">
                <a:solidFill>
                  <a:srgbClr val="0070C0"/>
                </a:solidFill>
              </a:rPr>
              <a:t>del sistema fonológico </a:t>
            </a:r>
            <a:r>
              <a:rPr lang="es-CL" sz="3200" dirty="0" smtClean="0"/>
              <a:t>del castellano de Chile:</a:t>
            </a:r>
          </a:p>
          <a:p>
            <a:endParaRPr lang="es-CL" dirty="0" smtClean="0"/>
          </a:p>
          <a:p>
            <a:pPr algn="ctr">
              <a:buNone/>
            </a:pPr>
            <a:r>
              <a:rPr lang="es-CL" sz="3600" b="1" dirty="0" smtClean="0">
                <a:solidFill>
                  <a:srgbClr val="0070C0"/>
                </a:solidFill>
              </a:rPr>
              <a:t>Fonema /v/</a:t>
            </a:r>
            <a:r>
              <a:rPr lang="es-CL" sz="3600" b="1" dirty="0" smtClean="0">
                <a:solidFill>
                  <a:schemeClr val="tx1"/>
                </a:solidFill>
              </a:rPr>
              <a:t>   +  Alófonos [v, ʋ, b, β, β̞]</a:t>
            </a:r>
            <a:endParaRPr lang="es-CL" sz="3600" b="1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 smtClean="0"/>
              <a:t>Discusión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68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smtClean="0"/>
              <a:t>El alófono labiodental [v] de /b/</a:t>
            </a:r>
            <a:endParaRPr lang="es-CL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dirty="0" smtClean="0"/>
              <a:t>Organización del sistema fonético-fonológico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L" dirty="0" smtClean="0"/>
              <a:t>¿Cuándo surgió el labiodental sonoro [v] en Chile?</a:t>
            </a:r>
          </a:p>
          <a:p>
            <a:endParaRPr lang="es-CL" dirty="0" smtClean="0"/>
          </a:p>
          <a:p>
            <a:r>
              <a:rPr lang="es-CL" dirty="0" smtClean="0"/>
              <a:t>¿Cuál fue la causa de su aparición y adopción masiva?</a:t>
            </a:r>
          </a:p>
          <a:p>
            <a:endParaRPr lang="es-CL" dirty="0" smtClean="0"/>
          </a:p>
          <a:p>
            <a:r>
              <a:rPr lang="es-CL" dirty="0" smtClean="0"/>
              <a:t>¿Se trata de un cambio en curso todavía activo, o ya ha alcanzado su máxima difusión?</a:t>
            </a:r>
          </a:p>
          <a:p>
            <a:endParaRPr lang="es-CL" dirty="0" smtClean="0"/>
          </a:p>
          <a:p>
            <a:r>
              <a:rPr lang="es-CL" dirty="0" smtClean="0"/>
              <a:t>¿Cómo se distribuye el labiodental [v] en la sociedad (sexo, clase social, nivel educacional, región)?</a:t>
            </a:r>
          </a:p>
          <a:p>
            <a:endParaRPr lang="es-CL" dirty="0" smtClean="0"/>
          </a:p>
          <a:p>
            <a:endParaRPr lang="es-CL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 smtClean="0"/>
              <a:t>Conclusiones y proyección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69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smtClean="0"/>
              <a:t>El alófono labiodental [v] de /b/</a:t>
            </a:r>
            <a:endParaRPr lang="es-CL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dirty="0" smtClean="0"/>
              <a:t>Preguntas abiertas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s-CL" b="1" dirty="0" smtClean="0"/>
              <a:t>Morales Pettorino &amp; Lagos </a:t>
            </a:r>
            <a:r>
              <a:rPr lang="es-CL" dirty="0" smtClean="0"/>
              <a:t>(2000) no incluyen el labiodental sonoro [v] en su inventario de consonantes ni en su tratamiento del fonema /b/.</a:t>
            </a:r>
          </a:p>
          <a:p>
            <a:endParaRPr lang="es-CL" dirty="0" smtClean="0"/>
          </a:p>
          <a:p>
            <a:r>
              <a:rPr lang="es-CL" dirty="0" smtClean="0"/>
              <a:t>Aseveran que puede darse ocasionalmente, pero de manera artificial.</a:t>
            </a:r>
          </a:p>
          <a:p>
            <a:endParaRPr lang="es-CL" dirty="0" smtClean="0"/>
          </a:p>
          <a:p>
            <a:pPr marL="395288" lvl="1" indent="-52388">
              <a:buNone/>
            </a:pPr>
            <a:r>
              <a:rPr lang="es-CL" dirty="0" smtClean="0">
                <a:solidFill>
                  <a:srgbClr val="0070C0"/>
                </a:solidFill>
              </a:rPr>
              <a:t>“La distinción que ciertos locutores, pedagogos, comentaristas, etc. pretenden hacer para demostrar una buena dicción, no corresponde a ninguna realidad del Español” (2000: 64)</a:t>
            </a:r>
          </a:p>
          <a:p>
            <a:pPr lvl="1"/>
            <a:endParaRPr lang="es-CL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smtClean="0"/>
              <a:t>Status quaestionis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dirty="0" smtClean="0"/>
              <a:t>El alófono labiodental [v] de /b/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dirty="0" smtClean="0"/>
              <a:t>Castellano de Chile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es-CL" sz="1400" cap="small" dirty="0" smtClean="0"/>
              <a:t>Academia Chilena de la Lengua (</a:t>
            </a:r>
            <a:r>
              <a:rPr lang="es-CL" sz="1400" dirty="0" smtClean="0"/>
              <a:t>1978): </a:t>
            </a:r>
            <a:r>
              <a:rPr lang="es-CL" sz="1400" i="1" dirty="0" smtClean="0"/>
              <a:t>Diccionario del habla chilena</a:t>
            </a:r>
            <a:r>
              <a:rPr lang="es-CL" sz="1400" dirty="0" smtClean="0"/>
              <a:t>, Santiago, Universitaria.</a:t>
            </a:r>
          </a:p>
          <a:p>
            <a:r>
              <a:rPr lang="es-CL" sz="1400" cap="small" dirty="0" smtClean="0"/>
              <a:t>Araya</a:t>
            </a:r>
            <a:r>
              <a:rPr lang="es-CL" sz="1400" dirty="0" smtClean="0"/>
              <a:t>, G. (1968): </a:t>
            </a:r>
            <a:r>
              <a:rPr lang="es-CL" sz="1400" i="1" dirty="0" smtClean="0"/>
              <a:t>Atlas Lingüístico-Etnográfico del Sur de Chile (</a:t>
            </a:r>
            <a:r>
              <a:rPr lang="es-CL" sz="1400" i="1" dirty="0" err="1" smtClean="0"/>
              <a:t>ALESUCH</a:t>
            </a:r>
            <a:r>
              <a:rPr lang="es-CL" sz="1400" i="1" dirty="0" smtClean="0"/>
              <a:t>). Preliminares y Cuestionario</a:t>
            </a:r>
            <a:r>
              <a:rPr lang="es-CL" sz="1400" dirty="0" smtClean="0"/>
              <a:t>, Valdivia (Chile), Universidad Austral de Chile.</a:t>
            </a:r>
            <a:endParaRPr lang="en-US" sz="1400" dirty="0" smtClean="0"/>
          </a:p>
          <a:p>
            <a:r>
              <a:rPr lang="es-CL" sz="1400" cap="small" dirty="0" err="1" smtClean="0"/>
              <a:t>Borland</a:t>
            </a:r>
            <a:r>
              <a:rPr lang="es-CL" sz="1400" cap="small" dirty="0" smtClean="0"/>
              <a:t> </a:t>
            </a:r>
            <a:r>
              <a:rPr lang="es-CL" sz="1400" cap="small" dirty="0" err="1" smtClean="0"/>
              <a:t>Delorme</a:t>
            </a:r>
            <a:r>
              <a:rPr lang="es-CL" sz="1400" dirty="0" smtClean="0"/>
              <a:t>, K. (2004): “La variación y distribución alofónica en el habla culta de Santiago de Chile”, </a:t>
            </a:r>
            <a:r>
              <a:rPr lang="es-CL" sz="1400" dirty="0" err="1" smtClean="0"/>
              <a:t>Onomázein</a:t>
            </a:r>
            <a:r>
              <a:rPr lang="es-CL" sz="1400" dirty="0" smtClean="0"/>
              <a:t>, 10(2), pp. 103-115.</a:t>
            </a:r>
            <a:endParaRPr lang="en-US" sz="1400" dirty="0" smtClean="0"/>
          </a:p>
          <a:p>
            <a:r>
              <a:rPr lang="es-CL" sz="1400" cap="small" dirty="0" smtClean="0"/>
              <a:t>Cárdenas</a:t>
            </a:r>
            <a:r>
              <a:rPr lang="es-CL" sz="1400" dirty="0" smtClean="0"/>
              <a:t>, R. (1994): </a:t>
            </a:r>
            <a:r>
              <a:rPr lang="es-CL" sz="1400" i="1" dirty="0" smtClean="0"/>
              <a:t>Chiloé: Diccionario de la lengua y de la cultura</a:t>
            </a:r>
            <a:r>
              <a:rPr lang="es-CL" sz="1400" dirty="0" smtClean="0"/>
              <a:t>, Chiloé (Chile), Fondo de Apoyo a Iniciativas Culturales Regionales.</a:t>
            </a:r>
          </a:p>
          <a:p>
            <a:r>
              <a:rPr lang="es-CL" sz="1400" cap="small" dirty="0" smtClean="0"/>
              <a:t>Cartagena</a:t>
            </a:r>
            <a:r>
              <a:rPr lang="es-CL" sz="1400" dirty="0" smtClean="0"/>
              <a:t>, N. (2002): </a:t>
            </a:r>
            <a:r>
              <a:rPr lang="es-CL" sz="1400" i="1" dirty="0" smtClean="0"/>
              <a:t>Apuntes para la historia del español en Chile</a:t>
            </a:r>
            <a:r>
              <a:rPr lang="es-CL" sz="1400" dirty="0" smtClean="0"/>
              <a:t>, Santiago, Cuadernos de la Academia Chilena de la Lengua.</a:t>
            </a:r>
            <a:endParaRPr lang="en-US" sz="1400" dirty="0" smtClean="0"/>
          </a:p>
          <a:p>
            <a:r>
              <a:rPr lang="es-CL" sz="1400" cap="small" dirty="0" smtClean="0"/>
              <a:t>Cepeda</a:t>
            </a:r>
            <a:r>
              <a:rPr lang="es-CL" sz="1400" dirty="0" smtClean="0"/>
              <a:t>, G. (1991): </a:t>
            </a:r>
            <a:r>
              <a:rPr lang="es-CL" sz="1400" i="1" dirty="0" smtClean="0"/>
              <a:t>Las consonantes de Valdivia</a:t>
            </a:r>
            <a:r>
              <a:rPr lang="es-CL" sz="1400" dirty="0" smtClean="0"/>
              <a:t>, Valdivia (Chile), Universidad Austral / Conicyt.</a:t>
            </a:r>
            <a:endParaRPr lang="en-US" sz="1400" dirty="0" smtClean="0"/>
          </a:p>
          <a:p>
            <a:r>
              <a:rPr lang="es-CL" sz="1400" cap="small" dirty="0" smtClean="0"/>
              <a:t>Morales Pettorino</a:t>
            </a:r>
            <a:r>
              <a:rPr lang="es-CL" sz="1400" dirty="0" smtClean="0"/>
              <a:t>, F. y D. </a:t>
            </a:r>
            <a:r>
              <a:rPr lang="es-CL" sz="1400" cap="small" dirty="0" smtClean="0"/>
              <a:t>Lagos (</a:t>
            </a:r>
            <a:r>
              <a:rPr lang="es-CL" sz="1400" dirty="0" smtClean="0"/>
              <a:t>2000): </a:t>
            </a:r>
            <a:r>
              <a:rPr lang="es-CL" sz="1400" i="1" dirty="0" smtClean="0"/>
              <a:t>Manual de fonología española</a:t>
            </a:r>
            <a:r>
              <a:rPr lang="es-CL" sz="1400" dirty="0" smtClean="0"/>
              <a:t>, 4ª edición, Valparaíso (Chile), Editorial </a:t>
            </a:r>
            <a:r>
              <a:rPr lang="es-CL" sz="1400" dirty="0" err="1" smtClean="0"/>
              <a:t>Puntángeles</a:t>
            </a:r>
            <a:r>
              <a:rPr lang="es-CL" sz="1400" dirty="0" smtClean="0"/>
              <a:t>.</a:t>
            </a:r>
            <a:endParaRPr lang="en-US" sz="1400" dirty="0" smtClean="0"/>
          </a:p>
          <a:p>
            <a:r>
              <a:rPr lang="es-CL" sz="1400" cap="small" dirty="0" smtClean="0"/>
              <a:t>Oroz</a:t>
            </a:r>
            <a:r>
              <a:rPr lang="es-CL" sz="1400" dirty="0" smtClean="0"/>
              <a:t>, R. (1966): </a:t>
            </a:r>
            <a:r>
              <a:rPr lang="es-CL" sz="1400" i="1" dirty="0" smtClean="0"/>
              <a:t>La lengua castellana en Chile</a:t>
            </a:r>
            <a:r>
              <a:rPr lang="es-CL" sz="1400" dirty="0" smtClean="0"/>
              <a:t>, Santiago, Facultad de Filosofía y Educación de la Universidad de Chile.</a:t>
            </a:r>
          </a:p>
          <a:p>
            <a:r>
              <a:rPr lang="es-CL" sz="1400" cap="small" dirty="0" smtClean="0"/>
              <a:t>Ramírez</a:t>
            </a:r>
            <a:r>
              <a:rPr lang="es-CL" sz="1400" dirty="0" smtClean="0"/>
              <a:t>, C. (1971): “Forma lingüística del habla rural de la provincia de Cautín (Chile)”, </a:t>
            </a:r>
            <a:r>
              <a:rPr lang="es-CL" sz="1400" i="1" dirty="0" smtClean="0"/>
              <a:t>Estudios filológicos</a:t>
            </a:r>
            <a:r>
              <a:rPr lang="es-CL" sz="1400" dirty="0" smtClean="0"/>
              <a:t> 7, pp. 197-250.</a:t>
            </a:r>
            <a:endParaRPr lang="en-US" sz="1400" dirty="0" smtClean="0"/>
          </a:p>
          <a:p>
            <a:r>
              <a:rPr lang="es-CL" sz="1400" cap="small" dirty="0" smtClean="0"/>
              <a:t>Sadowsky</a:t>
            </a:r>
            <a:r>
              <a:rPr lang="es-CL" sz="1400" dirty="0" smtClean="0"/>
              <a:t>, S. y R. </a:t>
            </a:r>
            <a:r>
              <a:rPr lang="es-CL" sz="1400" cap="small" dirty="0" smtClean="0"/>
              <a:t>Martínez Gamboa (</a:t>
            </a:r>
            <a:r>
              <a:rPr lang="es-CL" sz="1400" dirty="0" smtClean="0"/>
              <a:t>2006): </a:t>
            </a:r>
            <a:r>
              <a:rPr lang="es-CL" sz="1400" i="1" dirty="0" smtClean="0"/>
              <a:t>Lista de Frecuencias de Palabras del Castellano de Chile (LIFCACH)</a:t>
            </a:r>
            <a:r>
              <a:rPr lang="es-CL" sz="1400" dirty="0" smtClean="0"/>
              <a:t>, Santiago: Registro de Propiedad Intelectual, Nº 154.198 [http://www2.udec.cl/~ssadowsky/lifcach.html, fecha de consulta: 3 noviembre 2009].</a:t>
            </a:r>
            <a:endParaRPr lang="es-CL" sz="1400" cap="small" dirty="0" smtClean="0"/>
          </a:p>
          <a:p>
            <a:r>
              <a:rPr lang="es-CL" sz="1400" cap="small" dirty="0" smtClean="0"/>
              <a:t>Salvador</a:t>
            </a:r>
            <a:r>
              <a:rPr lang="es-CL" sz="1400" dirty="0" smtClean="0"/>
              <a:t>, G. (1987): </a:t>
            </a:r>
            <a:r>
              <a:rPr lang="es-CL" sz="1400" i="1" dirty="0" smtClean="0"/>
              <a:t>Estudios dialectológicos</a:t>
            </a:r>
            <a:r>
              <a:rPr lang="es-CL" sz="1400" dirty="0" smtClean="0"/>
              <a:t>, Madrid, Paraninfo.</a:t>
            </a:r>
          </a:p>
          <a:p>
            <a:r>
              <a:rPr lang="es-CL" sz="1400" cap="small" dirty="0" smtClean="0"/>
              <a:t>Wagner</a:t>
            </a:r>
            <a:r>
              <a:rPr lang="es-CL" sz="1400" dirty="0" smtClean="0"/>
              <a:t>, C. (1967): “El español en Valdivia: fonética y léxico”, </a:t>
            </a:r>
            <a:r>
              <a:rPr lang="es-CL" sz="1400" i="1" dirty="0" smtClean="0"/>
              <a:t>Estudios filológicos</a:t>
            </a:r>
            <a:r>
              <a:rPr lang="es-CL" sz="1400" dirty="0" smtClean="0"/>
              <a:t> 3, pp. 246-302.</a:t>
            </a:r>
            <a:endParaRPr lang="es-CL" sz="1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 smtClean="0"/>
              <a:t>Referencias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70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smtClean="0"/>
              <a:t>El alófono labiodental [v] de /b/</a:t>
            </a:r>
            <a:endParaRPr lang="es-CL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endParaRPr lang="es-C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s-CL" b="1" dirty="0" smtClean="0"/>
              <a:t>Fuentes AFI</a:t>
            </a:r>
          </a:p>
          <a:p>
            <a:r>
              <a:rPr lang="es-CL" dirty="0" smtClean="0"/>
              <a:t>Doulos SIL Unicode y Charis SIL Unicode</a:t>
            </a:r>
          </a:p>
          <a:p>
            <a:pPr>
              <a:buNone/>
            </a:pPr>
            <a:r>
              <a:rPr lang="es-CL" dirty="0" smtClean="0"/>
              <a:t>	</a:t>
            </a:r>
            <a:r>
              <a:rPr lang="es-CL" dirty="0" smtClean="0">
                <a:solidFill>
                  <a:srgbClr val="0070C0"/>
                </a:solidFill>
              </a:rPr>
              <a:t>www.sil.org</a:t>
            </a:r>
            <a:r>
              <a:rPr lang="es-CL" dirty="0" smtClean="0"/>
              <a:t>  </a:t>
            </a:r>
          </a:p>
          <a:p>
            <a:endParaRPr lang="es-CL" dirty="0" smtClean="0"/>
          </a:p>
          <a:p>
            <a:pPr>
              <a:buNone/>
            </a:pPr>
            <a:r>
              <a:rPr lang="es-CL" b="1" dirty="0" smtClean="0"/>
              <a:t>Programa para digitar en AFI</a:t>
            </a:r>
          </a:p>
          <a:p>
            <a:r>
              <a:rPr lang="es-CL" dirty="0" smtClean="0"/>
              <a:t>Lenz 0.7</a:t>
            </a:r>
          </a:p>
          <a:p>
            <a:pPr>
              <a:buNone/>
            </a:pPr>
            <a:r>
              <a:rPr lang="es-CL" dirty="0" smtClean="0"/>
              <a:t>	</a:t>
            </a:r>
            <a:r>
              <a:rPr lang="es-CL" dirty="0" smtClean="0">
                <a:solidFill>
                  <a:srgbClr val="0070C0"/>
                </a:solidFill>
              </a:rPr>
              <a:t>www.udec.cl/~ssadowsky</a:t>
            </a:r>
          </a:p>
          <a:p>
            <a:endParaRPr lang="es-CL" dirty="0" smtClean="0"/>
          </a:p>
          <a:p>
            <a:pPr>
              <a:buNone/>
            </a:pPr>
            <a:r>
              <a:rPr lang="es-CL" b="1" dirty="0" smtClean="0"/>
              <a:t>Lifcach (Lista de frecuencias del castellano de Chile)</a:t>
            </a:r>
          </a:p>
          <a:p>
            <a:pPr>
              <a:buNone/>
            </a:pPr>
            <a:r>
              <a:rPr lang="es-CL" dirty="0" smtClean="0"/>
              <a:t>	</a:t>
            </a:r>
            <a:r>
              <a:rPr lang="es-CL" dirty="0" smtClean="0">
                <a:solidFill>
                  <a:srgbClr val="0070C0"/>
                </a:solidFill>
              </a:rPr>
              <a:t>www.udec.cl/~ssadowsky/lifcach.html</a:t>
            </a:r>
          </a:p>
          <a:p>
            <a:endParaRPr lang="es-CL" dirty="0" smtClean="0"/>
          </a:p>
          <a:p>
            <a:endParaRPr lang="es-CL" dirty="0" smtClean="0"/>
          </a:p>
          <a:p>
            <a:endParaRPr lang="es-CL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 smtClean="0"/>
              <a:t>Scott Sadowsky  ·  Universidad de Concepción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71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smtClean="0"/>
              <a:t>El alófono labiodental [v] de /b/</a:t>
            </a:r>
            <a:endParaRPr lang="es-CL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dirty="0" smtClean="0"/>
              <a:t>ssadowsky@gmail.com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342900" lvl="1" indent="-342900">
              <a:buFont typeface="Wingdings" pitchFamily="2" charset="2"/>
              <a:buChar char="§"/>
            </a:pPr>
            <a:r>
              <a:rPr lang="es-CL" sz="2800" dirty="0" smtClean="0"/>
              <a:t>El labiodental sonoro [v] tampoco figura en la mayoría de los estudios de variantes dialectales y sociolectales del castellano de Chile:</a:t>
            </a:r>
          </a:p>
          <a:p>
            <a:pPr marL="342900" lvl="1" indent="-342900">
              <a:buFont typeface="Wingdings" pitchFamily="2" charset="2"/>
              <a:buChar char="§"/>
            </a:pPr>
            <a:endParaRPr lang="es-CL" sz="2800" dirty="0" smtClean="0"/>
          </a:p>
          <a:p>
            <a:pPr marL="800100" lvl="3" indent="-342900">
              <a:buFont typeface="Wingdings" pitchFamily="2" charset="2"/>
              <a:buChar char="§"/>
            </a:pPr>
            <a:r>
              <a:rPr lang="es-CL" dirty="0" smtClean="0"/>
              <a:t>Valdivia: Wagner (1967)</a:t>
            </a:r>
          </a:p>
          <a:p>
            <a:pPr marL="800100" lvl="3" indent="-342900">
              <a:buFont typeface="Wingdings" pitchFamily="2" charset="2"/>
              <a:buChar char="§"/>
            </a:pPr>
            <a:r>
              <a:rPr lang="es-CL" dirty="0" smtClean="0"/>
              <a:t>Provincias del </a:t>
            </a:r>
            <a:r>
              <a:rPr lang="es-CL" dirty="0" err="1" smtClean="0"/>
              <a:t>ALESUCH</a:t>
            </a:r>
            <a:r>
              <a:rPr lang="es-CL" dirty="0" smtClean="0"/>
              <a:t>: Araya (1968)</a:t>
            </a:r>
          </a:p>
          <a:p>
            <a:pPr marL="800100" lvl="3" indent="-342900">
              <a:buFont typeface="Wingdings" pitchFamily="2" charset="2"/>
              <a:buChar char="§"/>
            </a:pPr>
            <a:r>
              <a:rPr lang="es-CL" dirty="0" smtClean="0"/>
              <a:t>Cautín: Ramírez (1971)</a:t>
            </a:r>
          </a:p>
          <a:p>
            <a:pPr marL="800100" lvl="3" indent="-342900">
              <a:buFont typeface="Wingdings" pitchFamily="2" charset="2"/>
              <a:buChar char="§"/>
            </a:pPr>
            <a:r>
              <a:rPr lang="es-CL" dirty="0" smtClean="0"/>
              <a:t>Tratamiento de rasgos fonéticos del </a:t>
            </a:r>
            <a:r>
              <a:rPr lang="es-CL" i="1" dirty="0" smtClean="0"/>
              <a:t>Diccionario del habla chilena</a:t>
            </a:r>
            <a:r>
              <a:rPr lang="es-CL" dirty="0" smtClean="0"/>
              <a:t> (1978)</a:t>
            </a:r>
          </a:p>
          <a:p>
            <a:pPr marL="800100" lvl="3" indent="-342900">
              <a:buFont typeface="Wingdings" pitchFamily="2" charset="2"/>
              <a:buChar char="§"/>
            </a:pPr>
            <a:r>
              <a:rPr lang="es-CL" dirty="0" smtClean="0"/>
              <a:t>Chiloé: Cárdenas (1994)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smtClean="0"/>
              <a:t>Status quaestionis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dirty="0" smtClean="0"/>
              <a:t>El alófono labiodental [v] de /b/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dirty="0" smtClean="0"/>
              <a:t>Castellano de Chile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342900" lvl="1" indent="-342900">
              <a:buNone/>
            </a:pPr>
            <a:r>
              <a:rPr lang="es-CL" sz="2800" dirty="0" smtClean="0"/>
              <a:t>Hay por lo menos tres excepciones a este consenso.</a:t>
            </a:r>
          </a:p>
          <a:p>
            <a:pPr marL="342900" lvl="1" indent="-342900">
              <a:buNone/>
            </a:pPr>
            <a:endParaRPr lang="es-CL" sz="2800" dirty="0" smtClean="0"/>
          </a:p>
          <a:p>
            <a:pPr marL="571500" lvl="2" indent="-342900">
              <a:buFont typeface="Wingdings" pitchFamily="2" charset="2"/>
              <a:buChar char="§"/>
            </a:pPr>
            <a:r>
              <a:rPr lang="es-CL" sz="2800" b="1" dirty="0" smtClean="0"/>
              <a:t>Cepeda 1991</a:t>
            </a:r>
            <a:r>
              <a:rPr lang="es-CL" sz="2800" dirty="0" smtClean="0"/>
              <a:t>: Un muy bajo pero consistente nivel de labiodentalismo en algunos sectores de Valdivia.</a:t>
            </a:r>
          </a:p>
          <a:p>
            <a:pPr marL="571500" lvl="2" indent="-342900">
              <a:buFont typeface="Wingdings" pitchFamily="2" charset="2"/>
              <a:buChar char="§"/>
            </a:pPr>
            <a:r>
              <a:rPr lang="es-CL" sz="2800" b="1" dirty="0" smtClean="0"/>
              <a:t>Cartagena 2002</a:t>
            </a:r>
            <a:r>
              <a:rPr lang="es-CL" sz="2800" dirty="0" smtClean="0"/>
              <a:t>: “No es extraño” encontrar [v] “en la lengua familiar o incluso cuidada”.</a:t>
            </a:r>
          </a:p>
          <a:p>
            <a:pPr marL="571500" lvl="2" indent="-342900">
              <a:buFont typeface="Wingdings" pitchFamily="2" charset="2"/>
              <a:buChar char="§"/>
            </a:pPr>
            <a:r>
              <a:rPr lang="es-CL" sz="2800" b="1" dirty="0" err="1" smtClean="0"/>
              <a:t>Borland</a:t>
            </a:r>
            <a:r>
              <a:rPr lang="es-CL" sz="2800" b="1" dirty="0" smtClean="0"/>
              <a:t> 2004</a:t>
            </a:r>
            <a:r>
              <a:rPr lang="es-CL" sz="2800" dirty="0" smtClean="0"/>
              <a:t>: Incluye [v] en su inventario fonético de hablantes de la ‘norma culta’ de Santiago, incluso después de eliminar “alófonos que no eran usados por la mayoría de los informantes”.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smtClean="0"/>
              <a:t>Status quaestionis</a:t>
            </a:r>
            <a:endParaRPr lang="es-C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Scott Sadowsky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C49B74-5DB2-4B03-B1D2-7F6A3C51C318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r"/>
            <a:r>
              <a:rPr lang="es-CL" dirty="0" smtClean="0"/>
              <a:t>El alófono labiodental [v] de /b/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L" dirty="0" smtClean="0"/>
              <a:t>Castellano de Chile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dowsky-PlantillaFonetica">
  <a:themeElements>
    <a:clrScheme name="Office">
      <a:dk1>
        <a:sysClr val="windowText" lastClr="30303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Office Colors">
      <a:dk1>
        <a:sysClr val="windowText" lastClr="303030"/>
      </a:dk1>
      <a:lt1>
        <a:sysClr val="window" lastClr="FFFFFF"/>
      </a:lt1>
      <a:dk2>
        <a:srgbClr val="1F497D"/>
      </a:dk2>
      <a:lt2>
        <a:srgbClr val="FAF3E8"/>
      </a:lt2>
      <a:accent1>
        <a:srgbClr val="5C83B4"/>
      </a:accent1>
      <a:accent2>
        <a:srgbClr val="C0504D"/>
      </a:accent2>
      <a:accent3>
        <a:srgbClr val="9DBB61"/>
      </a:accent3>
      <a:accent4>
        <a:srgbClr val="8066A0"/>
      </a:accent4>
      <a:accent5>
        <a:srgbClr val="4BACC6"/>
      </a:accent5>
      <a:accent6>
        <a:srgbClr val="F59D56"/>
      </a:accent6>
      <a:hlink>
        <a:srgbClr val="0000FF"/>
      </a:hlink>
      <a:folHlink>
        <a:srgbClr val="800080"/>
      </a:folHlink>
    </a:clrScheme>
    <a:fontScheme name="Office Fonts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Theme">
  <a:themeElements>
    <a:clrScheme name="Office Colors">
      <a:dk1>
        <a:sysClr val="windowText" lastClr="303030"/>
      </a:dk1>
      <a:lt1>
        <a:sysClr val="window" lastClr="FFFFFF"/>
      </a:lt1>
      <a:dk2>
        <a:srgbClr val="1F497D"/>
      </a:dk2>
      <a:lt2>
        <a:srgbClr val="FAF3E8"/>
      </a:lt2>
      <a:accent1>
        <a:srgbClr val="5C83B4"/>
      </a:accent1>
      <a:accent2>
        <a:srgbClr val="C0504D"/>
      </a:accent2>
      <a:accent3>
        <a:srgbClr val="9DBB61"/>
      </a:accent3>
      <a:accent4>
        <a:srgbClr val="8066A0"/>
      </a:accent4>
      <a:accent5>
        <a:srgbClr val="4BACC6"/>
      </a:accent5>
      <a:accent6>
        <a:srgbClr val="F59D56"/>
      </a:accent6>
      <a:hlink>
        <a:srgbClr val="0000FF"/>
      </a:hlink>
      <a:folHlink>
        <a:srgbClr val="800080"/>
      </a:folHlink>
    </a:clrScheme>
    <a:fontScheme name="Office Fonts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Sadowsky-PlantillaFonetica</Template>
  <TotalTime>0</TotalTime>
  <Words>3445</Words>
  <Application>Microsoft Office PowerPoint</Application>
  <PresentationFormat>On-screen Show (4:3)</PresentationFormat>
  <Paragraphs>583</Paragraphs>
  <Slides>71</Slides>
  <Notes>0</Notes>
  <HiddenSlides>0</HiddenSlides>
  <MMClips>29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71</vt:i4>
      </vt:variant>
    </vt:vector>
  </HeadingPairs>
  <TitlesOfParts>
    <vt:vector size="79" baseType="lpstr">
      <vt:lpstr>Arial</vt:lpstr>
      <vt:lpstr>Doulos SIL Compact</vt:lpstr>
      <vt:lpstr>Wingdings</vt:lpstr>
      <vt:lpstr>Corbel</vt:lpstr>
      <vt:lpstr>Doulos SIL</vt:lpstr>
      <vt:lpstr>Calibri</vt:lpstr>
      <vt:lpstr>MS PGothic</vt:lpstr>
      <vt:lpstr>Sadowsky-PlantillaFonetica</vt:lpstr>
      <vt:lpstr>El alófono labiodental sonoro [v] de /b/ en el castellano de Concepción (Chile)</vt:lpstr>
      <vt:lpstr>Objeto de estudio</vt:lpstr>
      <vt:lpstr>Propósito de la presente ponencia</vt:lpstr>
      <vt:lpstr>Status quaestionis</vt:lpstr>
      <vt:lpstr>Status quaestionis</vt:lpstr>
      <vt:lpstr>Status quaestionis</vt:lpstr>
      <vt:lpstr>Status quaestionis</vt:lpstr>
      <vt:lpstr>Status quaestionis</vt:lpstr>
      <vt:lpstr>Status quaestionis</vt:lpstr>
      <vt:lpstr>Investigación exploratoria</vt:lpstr>
      <vt:lpstr>Investigación exploratoria</vt:lpstr>
      <vt:lpstr>Investigación exploratoria</vt:lpstr>
      <vt:lpstr>Datos técnicos</vt:lpstr>
      <vt:lpstr>Investigación exploratoria</vt:lpstr>
      <vt:lpstr>Investigación exploratoria</vt:lpstr>
      <vt:lpstr>Resultados</vt:lpstr>
      <vt:lpstr>Resultados</vt:lpstr>
      <vt:lpstr>Resultados</vt:lpstr>
      <vt:lpstr>Resultados</vt:lpstr>
      <vt:lpstr>Resultados</vt:lpstr>
      <vt:lpstr>Resultados</vt:lpstr>
      <vt:lpstr>Resultados</vt:lpstr>
      <vt:lpstr>Resultados</vt:lpstr>
      <vt:lpstr>Resultados</vt:lpstr>
      <vt:lpstr>Resultados</vt:lpstr>
      <vt:lpstr>Resultados</vt:lpstr>
      <vt:lpstr>Resultados</vt:lpstr>
      <vt:lpstr>Resultados</vt:lpstr>
      <vt:lpstr>Resultados</vt:lpstr>
      <vt:lpstr>Resultados</vt:lpstr>
      <vt:lpstr>Resultados</vt:lpstr>
      <vt:lpstr>Resultados</vt:lpstr>
      <vt:lpstr>Resultados</vt:lpstr>
      <vt:lpstr>Resultados</vt:lpstr>
      <vt:lpstr>Resultados</vt:lpstr>
      <vt:lpstr>Resultados</vt:lpstr>
      <vt:lpstr>Resultados</vt:lpstr>
      <vt:lpstr>Resultados</vt:lpstr>
      <vt:lpstr>Resultados</vt:lpstr>
      <vt:lpstr>Resultados</vt:lpstr>
      <vt:lpstr>Resultados</vt:lpstr>
      <vt:lpstr>Resultados</vt:lpstr>
      <vt:lpstr>Resultados</vt:lpstr>
      <vt:lpstr>Resultados</vt:lpstr>
      <vt:lpstr>Resultados</vt:lpstr>
      <vt:lpstr>Resultados</vt:lpstr>
      <vt:lpstr>Resultados</vt:lpstr>
      <vt:lpstr>Resultados</vt:lpstr>
      <vt:lpstr>Resultados</vt:lpstr>
      <vt:lpstr>Resultados</vt:lpstr>
      <vt:lpstr>Resultados</vt:lpstr>
      <vt:lpstr>Resultados</vt:lpstr>
      <vt:lpstr>Resultados</vt:lpstr>
      <vt:lpstr>Resultados</vt:lpstr>
      <vt:lpstr>Resultados</vt:lpstr>
      <vt:lpstr>Resultados</vt:lpstr>
      <vt:lpstr>Resultados</vt:lpstr>
      <vt:lpstr>Resultados</vt:lpstr>
      <vt:lpstr>Resultados</vt:lpstr>
      <vt:lpstr>Resultados</vt:lpstr>
      <vt:lpstr>Resultados</vt:lpstr>
      <vt:lpstr>Resultados</vt:lpstr>
      <vt:lpstr>Resultados</vt:lpstr>
      <vt:lpstr>Resultados</vt:lpstr>
      <vt:lpstr>Resultados</vt:lpstr>
      <vt:lpstr>Discusión</vt:lpstr>
      <vt:lpstr>Discusión</vt:lpstr>
      <vt:lpstr>Discusión</vt:lpstr>
      <vt:lpstr>Conclusiones y proyección</vt:lpstr>
      <vt:lpstr>Referencias</vt:lpstr>
      <vt:lpstr>Scott Sadowsky  ·  Universidad de Concepción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 alófono labiodental sonoro [v] del fonema /b/ en el castellano de Concepción (Chile)</dc:title>
  <dc:creator/>
  <cp:keywords>voiced labiodental sonoro español castellano Spanish Chile chileno Chilean phonetics fonética</cp:keywords>
  <dc:description>Ponencia presentada en el XVIII Congreso de la Sociedad Chilena de Lingüística (SOCHIL), Santiago de Chile, 4-6 de noviembre de 2009</dc:description>
  <cp:lastModifiedBy/>
  <cp:revision>1</cp:revision>
  <dcterms:created xsi:type="dcterms:W3CDTF">2009-10-28T23:07:02Z</dcterms:created>
  <dcterms:modified xsi:type="dcterms:W3CDTF">2009-11-11T07:04:07Z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TC100738461033</vt:lpwstr>
  </property>
</Properties>
</file>