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110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118"/>
  </p:notesMasterIdLst>
  <p:sldIdLst>
    <p:sldId id="256" r:id="rId2"/>
    <p:sldId id="462" r:id="rId3"/>
    <p:sldId id="428" r:id="rId4"/>
    <p:sldId id="463" r:id="rId5"/>
    <p:sldId id="464" r:id="rId6"/>
    <p:sldId id="465" r:id="rId7"/>
    <p:sldId id="466" r:id="rId8"/>
    <p:sldId id="591" r:id="rId9"/>
    <p:sldId id="473" r:id="rId10"/>
    <p:sldId id="590" r:id="rId11"/>
    <p:sldId id="474" r:id="rId12"/>
    <p:sldId id="475" r:id="rId13"/>
    <p:sldId id="581" r:id="rId14"/>
    <p:sldId id="582" r:id="rId15"/>
    <p:sldId id="484" r:id="rId16"/>
    <p:sldId id="593" r:id="rId17"/>
    <p:sldId id="592" r:id="rId18"/>
    <p:sldId id="583" r:id="rId19"/>
    <p:sldId id="467" r:id="rId20"/>
    <p:sldId id="562" r:id="rId21"/>
    <p:sldId id="563" r:id="rId22"/>
    <p:sldId id="574" r:id="rId23"/>
    <p:sldId id="586" r:id="rId24"/>
    <p:sldId id="596" r:id="rId25"/>
    <p:sldId id="564" r:id="rId26"/>
    <p:sldId id="565" r:id="rId27"/>
    <p:sldId id="584" r:id="rId28"/>
    <p:sldId id="476" r:id="rId29"/>
    <p:sldId id="585" r:id="rId30"/>
    <p:sldId id="477" r:id="rId31"/>
    <p:sldId id="482" r:id="rId32"/>
    <p:sldId id="485" r:id="rId33"/>
    <p:sldId id="486" r:id="rId34"/>
    <p:sldId id="487" r:id="rId35"/>
    <p:sldId id="488" r:id="rId36"/>
    <p:sldId id="587" r:id="rId37"/>
    <p:sldId id="498" r:id="rId38"/>
    <p:sldId id="489" r:id="rId39"/>
    <p:sldId id="566" r:id="rId40"/>
    <p:sldId id="499" r:id="rId41"/>
    <p:sldId id="469" r:id="rId42"/>
    <p:sldId id="496" r:id="rId43"/>
    <p:sldId id="594" r:id="rId44"/>
    <p:sldId id="567" r:id="rId45"/>
    <p:sldId id="500" r:id="rId46"/>
    <p:sldId id="603" r:id="rId47"/>
    <p:sldId id="501" r:id="rId48"/>
    <p:sldId id="502" r:id="rId49"/>
    <p:sldId id="503" r:id="rId50"/>
    <p:sldId id="504" r:id="rId51"/>
    <p:sldId id="505" r:id="rId52"/>
    <p:sldId id="506" r:id="rId53"/>
    <p:sldId id="568" r:id="rId54"/>
    <p:sldId id="595" r:id="rId55"/>
    <p:sldId id="515" r:id="rId56"/>
    <p:sldId id="507" r:id="rId57"/>
    <p:sldId id="514" r:id="rId58"/>
    <p:sldId id="520" r:id="rId59"/>
    <p:sldId id="522" r:id="rId60"/>
    <p:sldId id="532" r:id="rId61"/>
    <p:sldId id="589" r:id="rId62"/>
    <p:sldId id="579" r:id="rId63"/>
    <p:sldId id="533" r:id="rId64"/>
    <p:sldId id="534" r:id="rId65"/>
    <p:sldId id="575" r:id="rId66"/>
    <p:sldId id="576" r:id="rId67"/>
    <p:sldId id="577" r:id="rId68"/>
    <p:sldId id="578" r:id="rId69"/>
    <p:sldId id="536" r:id="rId70"/>
    <p:sldId id="535" r:id="rId71"/>
    <p:sldId id="538" r:id="rId72"/>
    <p:sldId id="539" r:id="rId73"/>
    <p:sldId id="468" r:id="rId74"/>
    <p:sldId id="543" r:id="rId75"/>
    <p:sldId id="537" r:id="rId76"/>
    <p:sldId id="541" r:id="rId77"/>
    <p:sldId id="542" r:id="rId78"/>
    <p:sldId id="570" r:id="rId79"/>
    <p:sldId id="544" r:id="rId80"/>
    <p:sldId id="569" r:id="rId81"/>
    <p:sldId id="547" r:id="rId82"/>
    <p:sldId id="545" r:id="rId83"/>
    <p:sldId id="546" r:id="rId84"/>
    <p:sldId id="548" r:id="rId85"/>
    <p:sldId id="597" r:id="rId86"/>
    <p:sldId id="598" r:id="rId87"/>
    <p:sldId id="531" r:id="rId88"/>
    <p:sldId id="524" r:id="rId89"/>
    <p:sldId id="525" r:id="rId90"/>
    <p:sldId id="526" r:id="rId91"/>
    <p:sldId id="527" r:id="rId92"/>
    <p:sldId id="528" r:id="rId93"/>
    <p:sldId id="529" r:id="rId94"/>
    <p:sldId id="599" r:id="rId95"/>
    <p:sldId id="549" r:id="rId96"/>
    <p:sldId id="550" r:id="rId97"/>
    <p:sldId id="600" r:id="rId98"/>
    <p:sldId id="571" r:id="rId99"/>
    <p:sldId id="572" r:id="rId100"/>
    <p:sldId id="601" r:id="rId101"/>
    <p:sldId id="556" r:id="rId102"/>
    <p:sldId id="557" r:id="rId103"/>
    <p:sldId id="558" r:id="rId104"/>
    <p:sldId id="602" r:id="rId105"/>
    <p:sldId id="554" r:id="rId106"/>
    <p:sldId id="555" r:id="rId107"/>
    <p:sldId id="559" r:id="rId108"/>
    <p:sldId id="560" r:id="rId109"/>
    <p:sldId id="561" r:id="rId110"/>
    <p:sldId id="604" r:id="rId111"/>
    <p:sldId id="605" r:id="rId112"/>
    <p:sldId id="606" r:id="rId113"/>
    <p:sldId id="607" r:id="rId114"/>
    <p:sldId id="609" r:id="rId115"/>
    <p:sldId id="608" r:id="rId116"/>
    <p:sldId id="573" r:id="rId11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66CCFF"/>
    <a:srgbClr val="00FF00"/>
    <a:srgbClr val="FF3399"/>
    <a:srgbClr val="CC0066"/>
    <a:srgbClr val="660066"/>
    <a:srgbClr val="800080"/>
    <a:srgbClr val="FF0066"/>
    <a:srgbClr val="9B27C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86348" autoAdjust="0"/>
  </p:normalViewPr>
  <p:slideViewPr>
    <p:cSldViewPr>
      <p:cViewPr varScale="1">
        <p:scale>
          <a:sx n="75" d="100"/>
          <a:sy n="75" d="100"/>
        </p:scale>
        <p:origin x="-8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E807C85-D17E-4A64-80AE-88C7D00D66F5}" type="datetimeFigureOut">
              <a:rPr lang="en-US" smtClean="0"/>
              <a:pPr/>
              <a:t>07-Jul-13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5D67B3E-E768-46D1-AAB6-E1182E9D81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7B3E-E768-46D1-AAB6-E1182E9D81CC}" type="slidenum">
              <a:rPr lang="en-US" smtClean="0"/>
              <a:pPr/>
              <a:t>99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148840"/>
            <a:ext cx="6858000" cy="1371601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199" y="4809602"/>
            <a:ext cx="6844629" cy="848248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DED31D60-BEFD-4EEB-8412-35BF87E12AE9}" type="datetime1">
              <a:rPr lang="en-US" smtClean="0"/>
              <a:pPr/>
              <a:t>07-Jul-13</a:t>
            </a:fld>
            <a:endParaRPr lang="en-US" sz="160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076305"/>
            <a:ext cx="7315200" cy="1495571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4786322"/>
            <a:ext cx="7300938" cy="947728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076305"/>
            <a:ext cx="228600" cy="1495571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4786322"/>
            <a:ext cx="228576" cy="94772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C973F-1D8E-48E0-983B-C6B0762AE852}" type="datetime1">
              <a:rPr lang="en-US" smtClean="0"/>
              <a:pPr/>
              <a:t>07-Jul-13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F8B4BC3C-553A-47B5-9C72-AA32B502E3E8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66EE313A-708C-41AF-9246-83873EDA5729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9B185-B6E8-4948-A286-62A27DFC4CF1}" type="datetime1">
              <a:rPr lang="en-US" smtClean="0"/>
              <a:pPr/>
              <a:t>07-Jul-13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5BA5-1602-475F-9D97-36E2AD10311C}" type="datetime1">
              <a:rPr lang="en-US" smtClean="0"/>
              <a:pPr/>
              <a:t>07-Jul-13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0070C0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CE1B2F37-DA22-4E36-9198-9338FC81679B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Graphic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0070C0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CE1B2F37-DA22-4E36-9198-9338FC81679B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5715008" y="1219200"/>
            <a:ext cx="2971792" cy="4937760"/>
          </a:xfrm>
        </p:spPr>
        <p:txBody>
          <a:bodyPr>
            <a:normAutofit/>
          </a:bodyPr>
          <a:lstStyle>
            <a:lvl1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 sz="1800"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Picture Placeholder 10"/>
          <p:cNvSpPr>
            <a:spLocks noGrp="1" noChangeAspect="1"/>
          </p:cNvSpPr>
          <p:nvPr>
            <p:ph type="pic" sz="quarter" idx="13"/>
          </p:nvPr>
        </p:nvSpPr>
        <p:spPr>
          <a:xfrm>
            <a:off x="357158" y="1214438"/>
            <a:ext cx="5312664" cy="3785616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s-CL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357158" y="5143515"/>
            <a:ext cx="4857750" cy="571501"/>
          </a:xfrm>
        </p:spPr>
        <p:txBody>
          <a:bodyPr>
            <a:normAutofit/>
          </a:bodyPr>
          <a:lstStyle>
            <a:lvl1pPr algn="ctr">
              <a:buNone/>
              <a:defRPr sz="14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pPr lvl="0"/>
            <a:endParaRPr lang="es-C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Graphic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0070C0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B2F37-DA22-4E36-9198-9338FC81679B}" type="datetime1">
              <a:rPr lang="en-US" smtClean="0"/>
              <a:pPr/>
              <a:t>07-Jul-13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114800" cy="4937760"/>
          </a:xfrm>
        </p:spPr>
        <p:txBody>
          <a:bodyPr>
            <a:normAutofit/>
          </a:bodyPr>
          <a:lstStyle>
            <a:lvl1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 sz="1800"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 sz="1800"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Picture Placeholder 10"/>
          <p:cNvSpPr>
            <a:spLocks noGrp="1" noChangeAspect="1"/>
          </p:cNvSpPr>
          <p:nvPr>
            <p:ph type="pic" sz="quarter" idx="13"/>
          </p:nvPr>
        </p:nvSpPr>
        <p:spPr>
          <a:xfrm>
            <a:off x="357158" y="1214438"/>
            <a:ext cx="4071966" cy="4920615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s-C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C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C0E1A-BDB5-4176-92FC-E3F4ED7A0C0A}" type="datetime1">
              <a:rPr lang="en-US" smtClean="0"/>
              <a:pPr/>
              <a:t>07-Jul-13</a:t>
            </a:fld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EA7C8D44-3667-46F6-9772-CC52308E2A7F}" type="slidenum">
              <a:rPr kumimoji="0" lang="en-US" smtClean="0"/>
              <a:pPr algn="l" eaLnBrk="1" latinLnBrk="0" hangingPunct="1"/>
              <a:t>‹#›</a:t>
            </a:fld>
            <a:endParaRPr kumimoji="0" lang="en-US" sz="16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ctr" anchorCtr="0"/>
          <a:lstStyle>
            <a:lvl1pPr algn="r">
              <a:buNone/>
              <a:defRPr sz="3200" b="0" cap="none" baseline="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B7EFF697-49DD-4471-B582-8434B6694A22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FD7BFF96-2F1E-4D78-8CE3-E2E4F29C58B7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6A5AAEE-1263-4C53-A25B-1591CE1AC831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  <a:lvl2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2pPr>
            <a:lvl3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3pPr>
            <a:lvl4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4pPr>
            <a:lvl5pPr>
              <a:defRPr>
                <a:solidFill>
                  <a:schemeClr val="tx1"/>
                </a:solidFill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4B1ACC5-05F0-4E45-B016-3FA278C606C3}" type="datetime1">
              <a:rPr lang="en-US" smtClean="0"/>
              <a:pPr/>
              <a:t>07-Jul-13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haris SIL Compact" pitchFamily="2" charset="0"/>
                <a:ea typeface="Charis SIL Compact" pitchFamily="2" charset="0"/>
                <a:cs typeface="Charis SIL Compact" pitchFamily="2" charset="0"/>
              </a:defRPr>
            </a:lvl1pPr>
          </a:lstStyle>
          <a:p>
            <a:fld id="{EA7C8D44-3667-46F6-9772-CC52308E2A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E3C0E1A-BDB5-4176-92FC-E3F4ED7A0C0A}" type="datetime1">
              <a:rPr lang="en-US" smtClean="0"/>
              <a:pPr/>
              <a:t>07-Jul-13</a:t>
            </a:fld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EA7C8D44-3667-46F6-9772-CC52308E2A7F}" type="slidenum">
              <a:rPr kumimoji="0" lang="en-US" smtClean="0"/>
              <a:pPr algn="l" eaLnBrk="1" latinLnBrk="0" hangingPunct="1"/>
              <a:t>‹#›</a:t>
            </a:fld>
            <a:endParaRPr kumimoji="0" lang="en-US" sz="1600">
              <a:solidFill>
                <a:schemeClr val="tx2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4" r:id="rId4"/>
    <p:sldLayoutId id="2147483673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tabLst>
          <a:tab pos="8001000" algn="r"/>
        </a:tabLst>
        <a:defRPr kumimoji="0" sz="2800" b="1" kern="1200">
          <a:solidFill>
            <a:srgbClr val="0070C0"/>
          </a:solidFill>
          <a:latin typeface="Charis SIL Compact" pitchFamily="2" charset="0"/>
          <a:ea typeface="Charis SIL Compact" pitchFamily="2" charset="0"/>
          <a:cs typeface="Charis SIL Compact" pitchFamily="2" charset="0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Charis SIL Compact" pitchFamily="2" charset="0"/>
          <a:ea typeface="Charis SIL Compact" pitchFamily="2" charset="0"/>
          <a:cs typeface="Charis SIL Compact" pitchFamily="2" charset="0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Charis SIL Compact" pitchFamily="2" charset="0"/>
          <a:ea typeface="Charis SIL Compact" pitchFamily="2" charset="0"/>
          <a:cs typeface="Charis SIL Compact" pitchFamily="2" charset="0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Charis SIL Compact" pitchFamily="2" charset="0"/>
          <a:ea typeface="Charis SIL Compact" pitchFamily="2" charset="0"/>
          <a:cs typeface="Charis SIL Compact" pitchFamily="2" charset="0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Charis SIL Compact" pitchFamily="2" charset="0"/>
          <a:ea typeface="Charis SIL Compact" pitchFamily="2" charset="0"/>
          <a:cs typeface="Charis SIL Compact" pitchFamily="2" charset="0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Charis SIL Compact" pitchFamily="2" charset="0"/>
          <a:ea typeface="Charis SIL Compact" pitchFamily="2" charset="0"/>
          <a:cs typeface="Charis SIL Compact" pitchFamily="2" charset="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us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http://sadowsky.cl/" TargetMode="External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at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ripts.sil.org/DoulosSIL_download" TargetMode="External"/><Relationship Id="rId5" Type="http://schemas.openxmlformats.org/officeDocument/2006/relationships/hyperlink" Target="http://scripts.sil.org/CharisSIL_download" TargetMode="External"/><Relationship Id="rId4" Type="http://schemas.openxmlformats.org/officeDocument/2006/relationships/hyperlink" Target="http://sadowsky.cl/lenz-es.html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://sadowsky.cl/lenz-es.html" TargetMode="External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Transcripción fonética con Praat y Lenz</a:t>
            </a:r>
            <a:br>
              <a:rPr lang="es-CL" dirty="0" smtClean="0"/>
            </a:br>
            <a:r>
              <a:rPr lang="es-CL" sz="2000" b="0" i="1" dirty="0" smtClean="0"/>
              <a:t>Versión </a:t>
            </a:r>
            <a:r>
              <a:rPr lang="es-CL" sz="2000" b="0" i="1" dirty="0" smtClean="0"/>
              <a:t>2 – Julio de 2013</a:t>
            </a:r>
            <a:endParaRPr lang="es-CL" sz="2000" b="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 smtClean="0"/>
              <a:t>Dr. Scott Sadowsky</a:t>
            </a:r>
          </a:p>
          <a:p>
            <a:r>
              <a:rPr lang="es-CL" dirty="0" smtClean="0"/>
              <a:t>s </a:t>
            </a:r>
            <a:r>
              <a:rPr lang="es-CL" dirty="0" err="1" smtClean="0"/>
              <a:t>s</a:t>
            </a:r>
            <a:r>
              <a:rPr lang="es-CL" dirty="0" smtClean="0"/>
              <a:t> a d o w s k y @ g m a i l · c o 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1736" y="285728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Universidad de La Frontera</a:t>
            </a:r>
          </a:p>
          <a:p>
            <a:pPr algn="r"/>
            <a:r>
              <a:rPr lang="en-US" sz="1400" dirty="0" smtClean="0">
                <a:latin typeface="+mj-lt"/>
              </a:rPr>
              <a:t>Temuco, Chile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14810" y="6215082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/>
              <a:t>Creative Commons Attribution-Noncommercial-Share Alike 3.0 United States License</a:t>
            </a:r>
            <a:endParaRPr lang="es-CL" sz="1000" dirty="0"/>
          </a:p>
        </p:txBody>
      </p:sp>
      <p:pic>
        <p:nvPicPr>
          <p:cNvPr id="7" name="Picture 6" descr="CCAttNCSA30.pn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6215082"/>
            <a:ext cx="1117460" cy="393651"/>
          </a:xfrm>
          <a:prstGeom prst="rect">
            <a:avLst/>
          </a:prstGeom>
        </p:spPr>
      </p:pic>
      <p:pic>
        <p:nvPicPr>
          <p:cNvPr id="8" name="Picture 7" descr="logo-onl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1" y="260648"/>
            <a:ext cx="1601739" cy="136815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Abrir archivos de audio en Praat</a:t>
            </a:r>
            <a:endParaRPr lang="es-CL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Clr>
                <a:schemeClr val="accent1"/>
              </a:buClr>
            </a:pPr>
            <a:r>
              <a:rPr lang="es-CL" sz="2400" dirty="0" smtClean="0"/>
              <a:t>Las </a:t>
            </a:r>
            <a:r>
              <a:rPr lang="es-CL" sz="2400" b="1" dirty="0" smtClean="0"/>
              <a:t>grabaciones largas </a:t>
            </a:r>
            <a:r>
              <a:rPr lang="es-CL" sz="2400" dirty="0" smtClean="0"/>
              <a:t>(y también las breves) pueden abrirse como objetos </a:t>
            </a:r>
            <a:r>
              <a:rPr lang="es-CL" sz="2400" b="1" i="1" dirty="0" smtClean="0"/>
              <a:t>LongSound</a:t>
            </a:r>
            <a:r>
              <a:rPr lang="es-CL" sz="2400" dirty="0" smtClean="0"/>
              <a:t>.</a:t>
            </a:r>
          </a:p>
          <a:p>
            <a:endParaRPr lang="es-CL" sz="2400" dirty="0" smtClean="0"/>
          </a:p>
          <a:p>
            <a:endParaRPr lang="es-CL" sz="2400" dirty="0" smtClean="0"/>
          </a:p>
          <a:p>
            <a:endParaRPr lang="es-CL" sz="2400" dirty="0" smtClean="0"/>
          </a:p>
          <a:p>
            <a:endParaRPr lang="es-CL" sz="2400" dirty="0" smtClean="0"/>
          </a:p>
          <a:p>
            <a:endParaRPr lang="es-CL" sz="2400" dirty="0" smtClean="0"/>
          </a:p>
          <a:p>
            <a:r>
              <a:rPr lang="es-CL" sz="2400" dirty="0" smtClean="0"/>
              <a:t>Abrir como </a:t>
            </a:r>
            <a:r>
              <a:rPr lang="es-CL" sz="2400" b="1" dirty="0" smtClean="0"/>
              <a:t>LongSound</a:t>
            </a:r>
            <a:r>
              <a:rPr lang="es-CL" sz="2400" dirty="0" smtClean="0"/>
              <a:t>:</a:t>
            </a:r>
            <a:br>
              <a:rPr lang="es-CL" sz="2400" dirty="0" smtClean="0"/>
            </a:br>
            <a:r>
              <a:rPr lang="es-CL" sz="2400" i="1" dirty="0" smtClean="0">
                <a:solidFill>
                  <a:srgbClr val="006600"/>
                </a:solidFill>
              </a:rPr>
              <a:t>Open | Open </a:t>
            </a:r>
            <a:r>
              <a:rPr lang="es-CL" sz="2400" i="1" dirty="0" err="1" smtClean="0">
                <a:solidFill>
                  <a:srgbClr val="006600"/>
                </a:solidFill>
              </a:rPr>
              <a:t>long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sound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file</a:t>
            </a:r>
            <a:r>
              <a:rPr lang="es-CL" sz="2400" i="1" dirty="0" smtClean="0">
                <a:solidFill>
                  <a:srgbClr val="006600"/>
                </a:solidFill>
              </a:rPr>
              <a:t>…</a:t>
            </a:r>
          </a:p>
        </p:txBody>
      </p:sp>
      <p:pic>
        <p:nvPicPr>
          <p:cNvPr id="13" name="Picture Placeholder 12" descr="010-ReadFromFile.png"/>
          <p:cNvPicPr preferRelativeResize="0"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508241" y="1214422"/>
            <a:ext cx="3698362" cy="494328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100</a:t>
            </a:fld>
            <a:endParaRPr kumimoji="0" lang="en-US"/>
          </a:p>
        </p:txBody>
      </p:sp>
      <p:pic>
        <p:nvPicPr>
          <p:cNvPr id="10" name="Content Placeholder 9" descr="Lenz-key-combo-chart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484784"/>
            <a:ext cx="8229600" cy="2242792"/>
          </a:xfrm>
        </p:spPr>
      </p:pic>
      <p:sp>
        <p:nvSpPr>
          <p:cNvPr id="11" name="TextBox 10"/>
          <p:cNvSpPr txBox="1"/>
          <p:nvPr/>
        </p:nvSpPr>
        <p:spPr>
          <a:xfrm>
            <a:off x="467544" y="4149080"/>
            <a:ext cx="82089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200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La clave (esquina izq. inferior de la ventana de ayuda de Lenz) señala las distintas teclas modificadoras a través de su posición y el color de los casilleros.</a:t>
            </a:r>
          </a:p>
          <a:p>
            <a:endParaRPr lang="es-CL" sz="2200" dirty="0" smtClean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  <a:p>
            <a:r>
              <a:rPr lang="es-CL" sz="2200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Para ingresar un símbolo dado, sólo hay que pulsar la o las teclas modificadoras en conjunto con la tecla base.</a:t>
            </a:r>
            <a:endParaRPr lang="es-CL" sz="2200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101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234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L" sz="2200" dirty="0" smtClean="0"/>
              <a:t>Ingresa la transcripción fonémica de ⟨insecto⟩ en el intervalo correspondiente: </a:t>
            </a:r>
            <a:r>
              <a:rPr lang="es-CL" sz="2200" b="1" dirty="0" err="1" smtClean="0">
                <a:solidFill>
                  <a:srgbClr val="0000FF"/>
                </a:solidFill>
              </a:rPr>
              <a:t>in.ˈsek.t̪o</a:t>
            </a:r>
            <a:endParaRPr lang="es-CL" sz="22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200" dirty="0" smtClean="0"/>
              <a:t>Secuencia de teclas: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i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n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.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err="1" smtClean="0">
                <a:solidFill>
                  <a:srgbClr val="0000FF"/>
                </a:solidFill>
              </a:rPr>
              <a:t>ALT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'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s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e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k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.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t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err="1" smtClean="0">
                <a:solidFill>
                  <a:srgbClr val="0000FF"/>
                </a:solidFill>
              </a:rPr>
              <a:t>CTRL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err="1" smtClean="0">
                <a:solidFill>
                  <a:srgbClr val="0000FF"/>
                </a:solidFill>
              </a:rPr>
              <a:t>ALT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,</a:t>
            </a:r>
          </a:p>
          <a:p>
            <a:pPr marL="914400" indent="-457200">
              <a:spcBef>
                <a:spcPts val="0"/>
              </a:spcBef>
            </a:pPr>
            <a:r>
              <a:rPr lang="es-CL" sz="2200" dirty="0" smtClean="0">
                <a:solidFill>
                  <a:srgbClr val="0000FF"/>
                </a:solidFill>
              </a:rPr>
              <a:t>o</a:t>
            </a:r>
          </a:p>
        </p:txBody>
      </p:sp>
      <p:pic>
        <p:nvPicPr>
          <p:cNvPr id="8" name="Picture Placeholder 7" descr="360-TransFon-InsectoEnAFI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CL" sz="2200" dirty="0" smtClean="0"/>
              <a:t>Ingresa la transcripción fonémica de ⟨pequeño⟩ en el intervalo correspondiente: </a:t>
            </a:r>
            <a:r>
              <a:rPr lang="es-CL" sz="2200" b="1" dirty="0" err="1" smtClean="0">
                <a:solidFill>
                  <a:srgbClr val="0000FF"/>
                </a:solidFill>
              </a:rPr>
              <a:t>pe.ˈke.ɲo</a:t>
            </a:r>
            <a:endParaRPr lang="es-CL" sz="22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200" dirty="0" smtClean="0"/>
              <a:t>Secuencia de teclas:</a:t>
            </a:r>
          </a:p>
          <a:p>
            <a:pPr marL="914400" indent="-444500"/>
            <a:r>
              <a:rPr lang="es-CL" sz="2200" dirty="0" smtClean="0">
                <a:solidFill>
                  <a:srgbClr val="0000FF"/>
                </a:solidFill>
              </a:rPr>
              <a:t>p</a:t>
            </a:r>
          </a:p>
          <a:p>
            <a:pPr marL="914400" indent="-444500"/>
            <a:r>
              <a:rPr lang="es-CL" sz="2200" dirty="0" smtClean="0">
                <a:solidFill>
                  <a:srgbClr val="0000FF"/>
                </a:solidFill>
              </a:rPr>
              <a:t>e</a:t>
            </a:r>
          </a:p>
          <a:p>
            <a:pPr marL="914400" indent="-444500"/>
            <a:r>
              <a:rPr lang="es-CL" sz="2200" dirty="0" smtClean="0">
                <a:solidFill>
                  <a:srgbClr val="0000FF"/>
                </a:solidFill>
              </a:rPr>
              <a:t>.</a:t>
            </a:r>
          </a:p>
          <a:p>
            <a:pPr marL="914400" indent="-444500"/>
            <a:r>
              <a:rPr lang="es-CL" sz="2200" dirty="0" err="1" smtClean="0">
                <a:solidFill>
                  <a:srgbClr val="0000FF"/>
                </a:solidFill>
              </a:rPr>
              <a:t>ALT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'</a:t>
            </a:r>
          </a:p>
          <a:p>
            <a:pPr marL="914400" indent="-444500"/>
            <a:r>
              <a:rPr lang="es-CL" sz="2200" dirty="0" smtClean="0">
                <a:solidFill>
                  <a:srgbClr val="0000FF"/>
                </a:solidFill>
              </a:rPr>
              <a:t>k</a:t>
            </a:r>
          </a:p>
          <a:p>
            <a:pPr marL="914400" indent="-444500"/>
            <a:r>
              <a:rPr lang="es-CL" sz="2200" dirty="0" smtClean="0">
                <a:solidFill>
                  <a:srgbClr val="0000FF"/>
                </a:solidFill>
              </a:rPr>
              <a:t>e</a:t>
            </a:r>
          </a:p>
          <a:p>
            <a:pPr marL="914400" indent="-444500"/>
            <a:r>
              <a:rPr lang="es-CL" sz="2200" dirty="0" smtClean="0">
                <a:solidFill>
                  <a:srgbClr val="0000FF"/>
                </a:solidFill>
              </a:rPr>
              <a:t>.</a:t>
            </a:r>
          </a:p>
          <a:p>
            <a:pPr marL="914400" indent="-444500"/>
            <a:r>
              <a:rPr lang="es-CL" sz="2200" dirty="0" err="1" smtClean="0">
                <a:solidFill>
                  <a:srgbClr val="0000FF"/>
                </a:solidFill>
              </a:rPr>
              <a:t>ALT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ñ</a:t>
            </a:r>
          </a:p>
          <a:p>
            <a:pPr marL="914400" indent="-444500"/>
            <a:r>
              <a:rPr lang="es-CL" sz="2200" dirty="0" smtClean="0">
                <a:solidFill>
                  <a:srgbClr val="0000FF"/>
                </a:solidFill>
              </a:rPr>
              <a:t>o</a:t>
            </a:r>
          </a:p>
        </p:txBody>
      </p:sp>
      <p:pic>
        <p:nvPicPr>
          <p:cNvPr id="10" name="Picture Placeholder 9" descr="370-TransFon-PequeñoEnAFI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sz="2200" dirty="0" smtClean="0"/>
              <a:t>Ingresa la transcripción fonémica de ⟨pardo⟩ en el intervalo correspondiente: </a:t>
            </a:r>
            <a:r>
              <a:rPr lang="es-CL" sz="2200" b="1" dirty="0" smtClean="0">
                <a:solidFill>
                  <a:srgbClr val="0000FF"/>
                </a:solidFill>
              </a:rPr>
              <a:t>ˈ</a:t>
            </a:r>
            <a:r>
              <a:rPr lang="es-CL" sz="2200" b="1" dirty="0" err="1" smtClean="0">
                <a:solidFill>
                  <a:srgbClr val="0000FF"/>
                </a:solidFill>
              </a:rPr>
              <a:t>paɾ.d̪o</a:t>
            </a:r>
            <a:endParaRPr lang="es-CL" sz="22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200" dirty="0" smtClean="0"/>
              <a:t>Secuencia de teclas:</a:t>
            </a:r>
          </a:p>
          <a:p>
            <a:r>
              <a:rPr lang="es-CL" sz="2200" dirty="0" smtClean="0">
                <a:solidFill>
                  <a:srgbClr val="0000FF"/>
                </a:solidFill>
              </a:rPr>
              <a:t>ALT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'</a:t>
            </a:r>
          </a:p>
          <a:p>
            <a:r>
              <a:rPr lang="es-CL" sz="2200" dirty="0" smtClean="0">
                <a:solidFill>
                  <a:srgbClr val="0000FF"/>
                </a:solidFill>
              </a:rPr>
              <a:t>p</a:t>
            </a:r>
          </a:p>
          <a:p>
            <a:r>
              <a:rPr lang="es-CL" sz="2200" dirty="0" smtClean="0">
                <a:solidFill>
                  <a:srgbClr val="0000FF"/>
                </a:solidFill>
              </a:rPr>
              <a:t>a</a:t>
            </a:r>
          </a:p>
          <a:p>
            <a:r>
              <a:rPr lang="es-CL" sz="2200" dirty="0" err="1" smtClean="0">
                <a:solidFill>
                  <a:srgbClr val="0000FF"/>
                </a:solidFill>
              </a:rPr>
              <a:t>CTRL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r</a:t>
            </a:r>
          </a:p>
          <a:p>
            <a:r>
              <a:rPr lang="es-CL" sz="2200" dirty="0" smtClean="0">
                <a:solidFill>
                  <a:srgbClr val="0000FF"/>
                </a:solidFill>
              </a:rPr>
              <a:t>.</a:t>
            </a:r>
          </a:p>
          <a:p>
            <a:r>
              <a:rPr lang="es-CL" sz="2200" dirty="0" smtClean="0">
                <a:solidFill>
                  <a:srgbClr val="0000FF"/>
                </a:solidFill>
              </a:rPr>
              <a:t>d</a:t>
            </a:r>
          </a:p>
          <a:p>
            <a:r>
              <a:rPr lang="es-CL" sz="2200" dirty="0" err="1" smtClean="0">
                <a:solidFill>
                  <a:srgbClr val="0000FF"/>
                </a:solidFill>
              </a:rPr>
              <a:t>CTRL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err="1" smtClean="0">
                <a:solidFill>
                  <a:srgbClr val="0000FF"/>
                </a:solidFill>
              </a:rPr>
              <a:t>ALT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,</a:t>
            </a:r>
          </a:p>
          <a:p>
            <a:r>
              <a:rPr lang="es-CL" sz="2200" dirty="0" smtClean="0">
                <a:solidFill>
                  <a:srgbClr val="0000FF"/>
                </a:solidFill>
              </a:rPr>
              <a:t>o</a:t>
            </a:r>
          </a:p>
        </p:txBody>
      </p:sp>
      <p:pic>
        <p:nvPicPr>
          <p:cNvPr id="7" name="Picture Placeholder 6" descr="380-TransFon-PardoEnAFI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104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s-CL" b="1" dirty="0" smtClean="0"/>
              <a:t/>
            </a:r>
            <a:br>
              <a:rPr lang="es-CL" b="1" dirty="0" smtClean="0"/>
            </a:br>
            <a:endParaRPr lang="es-CL" b="1" dirty="0" smtClean="0"/>
          </a:p>
          <a:p>
            <a:r>
              <a:rPr lang="es-CL" dirty="0" smtClean="0"/>
              <a:t>Termina la transcripción fonémica de esta oración.</a:t>
            </a:r>
          </a:p>
          <a:p>
            <a:endParaRPr lang="es-CL" dirty="0" smtClean="0"/>
          </a:p>
          <a:p>
            <a:r>
              <a:rPr lang="es-CL" dirty="0" smtClean="0"/>
              <a:t>Cuando esté lista, tu transcripción debería parecerse a la siguiente imagen: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4104456" cy="52322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EJERCICIO 5</a:t>
            </a:r>
            <a:endParaRPr lang="es-CL" sz="2800" b="1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105</a:t>
            </a:fld>
            <a:endParaRPr kumimoji="0" lang="en-US"/>
          </a:p>
        </p:txBody>
      </p:sp>
      <p:pic>
        <p:nvPicPr>
          <p:cNvPr id="8" name="Content Placeholder 7" descr="390-TransFon-OracionEnteraEnAFI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99157" y="1219200"/>
            <a:ext cx="7945685" cy="493712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s-CL" b="1" dirty="0" smtClean="0"/>
              <a:t/>
            </a:r>
            <a:br>
              <a:rPr lang="es-CL" b="1" dirty="0" smtClean="0"/>
            </a:br>
            <a:endParaRPr lang="es-CL" b="1" dirty="0" smtClean="0"/>
          </a:p>
          <a:p>
            <a:r>
              <a:rPr lang="es-CL" dirty="0" smtClean="0"/>
              <a:t>Duplicar el tier 4 (“</a:t>
            </a:r>
            <a:r>
              <a:rPr lang="es-CL" dirty="0" err="1" smtClean="0"/>
              <a:t>trans</a:t>
            </a:r>
            <a:r>
              <a:rPr lang="es-CL" dirty="0" smtClean="0"/>
              <a:t> fonémica”)</a:t>
            </a:r>
          </a:p>
          <a:p>
            <a:pPr lvl="2"/>
            <a:r>
              <a:rPr lang="es-CL" dirty="0" smtClean="0"/>
              <a:t>Coloca el nuevo tier al final del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.</a:t>
            </a:r>
          </a:p>
          <a:p>
            <a:pPr lvl="2"/>
            <a:r>
              <a:rPr lang="es-CL" dirty="0" err="1" smtClean="0"/>
              <a:t>Pónele</a:t>
            </a:r>
            <a:r>
              <a:rPr lang="es-CL" dirty="0" smtClean="0"/>
              <a:t> el nombre “</a:t>
            </a:r>
            <a:r>
              <a:rPr lang="es-CL" dirty="0" err="1" smtClean="0"/>
              <a:t>trans</a:t>
            </a:r>
            <a:r>
              <a:rPr lang="es-CL" dirty="0" smtClean="0"/>
              <a:t> alofónica”.</a:t>
            </a:r>
          </a:p>
          <a:p>
            <a:pPr lvl="2"/>
            <a:r>
              <a:rPr lang="es-CL" dirty="0" smtClean="0"/>
              <a:t>Borra todo el texto que contiene</a:t>
            </a:r>
          </a:p>
          <a:p>
            <a:r>
              <a:rPr lang="es-CL" dirty="0" smtClean="0"/>
              <a:t>En este nuevo tier, realiza una transcripción </a:t>
            </a:r>
            <a:r>
              <a:rPr lang="es-CL" u="sng" dirty="0" smtClean="0"/>
              <a:t>fonética</a:t>
            </a:r>
            <a:r>
              <a:rPr lang="es-CL" dirty="0" smtClean="0"/>
              <a:t> (alofónica) de la oración “</a:t>
            </a:r>
            <a:r>
              <a:rPr lang="es-ES" dirty="0" smtClean="0"/>
              <a:t>La pulga…”.</a:t>
            </a:r>
          </a:p>
          <a:p>
            <a:endParaRPr lang="es-ES" dirty="0" smtClean="0"/>
          </a:p>
          <a:p>
            <a:r>
              <a:rPr lang="es-ES" dirty="0" smtClean="0"/>
              <a:t>Cuando termines, debería parecerse a la siguiente imagen:</a:t>
            </a:r>
            <a:endParaRPr lang="es-CL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4104456" cy="52322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EJERCICIO 6</a:t>
            </a:r>
            <a:endParaRPr lang="es-CL" sz="2800" b="1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107</a:t>
            </a:fld>
            <a:endParaRPr kumimoji="0" lang="en-US"/>
          </a:p>
        </p:txBody>
      </p:sp>
      <p:pic>
        <p:nvPicPr>
          <p:cNvPr id="7" name="Content Placeholder 6" descr="400-TransAlof-OracionEnteraEnAFI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99157" y="1219200"/>
            <a:ext cx="7945685" cy="493712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772816"/>
            <a:ext cx="8435280" cy="468052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CL" dirty="0" smtClean="0">
                <a:solidFill>
                  <a:srgbClr val="0000FF"/>
                </a:solidFill>
              </a:rPr>
              <a:t>Terminar la transcripción </a:t>
            </a:r>
            <a:r>
              <a:rPr lang="es-CL" dirty="0" smtClean="0"/>
              <a:t>fonémica y la transcripción fonética (alofónica) de todas las oraciones de la grabación.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Crear dos </a:t>
            </a:r>
            <a:r>
              <a:rPr lang="es-CL" dirty="0" smtClean="0">
                <a:solidFill>
                  <a:srgbClr val="0000FF"/>
                </a:solidFill>
              </a:rPr>
              <a:t>nuevos tiers </a:t>
            </a:r>
            <a:r>
              <a:rPr lang="es-CL" dirty="0" smtClean="0"/>
              <a:t>de intervalos, llamados “fonemas” y “alófonos”, respectivamente.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En el primero, realizar una </a:t>
            </a:r>
            <a:r>
              <a:rPr lang="es-CL" dirty="0" smtClean="0">
                <a:solidFill>
                  <a:srgbClr val="0000FF"/>
                </a:solidFill>
              </a:rPr>
              <a:t>transcripción </a:t>
            </a:r>
            <a:r>
              <a:rPr lang="es-CL" i="1" dirty="0" smtClean="0">
                <a:solidFill>
                  <a:srgbClr val="0000FF"/>
                </a:solidFill>
              </a:rPr>
              <a:t>fonémica</a:t>
            </a:r>
            <a:r>
              <a:rPr lang="es-CL" dirty="0" smtClean="0">
                <a:solidFill>
                  <a:srgbClr val="0000FF"/>
                </a:solidFill>
              </a:rPr>
              <a:t> </a:t>
            </a:r>
            <a:r>
              <a:rPr lang="es-CL" dirty="0" smtClean="0"/>
              <a:t>de la oración “</a:t>
            </a:r>
            <a:r>
              <a:rPr lang="es-ES" dirty="0" smtClean="0"/>
              <a:t>La pulga…”, pero esta vez creando un intervalo para cada </a:t>
            </a:r>
            <a:r>
              <a:rPr lang="es-ES" i="1" dirty="0" smtClean="0"/>
              <a:t>fonema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CL" dirty="0" smtClean="0"/>
              <a:t>En el segundo, realizar una </a:t>
            </a:r>
            <a:r>
              <a:rPr lang="es-CL" dirty="0" smtClean="0">
                <a:solidFill>
                  <a:srgbClr val="0000FF"/>
                </a:solidFill>
              </a:rPr>
              <a:t>transcripción </a:t>
            </a:r>
            <a:r>
              <a:rPr lang="es-CL" i="1" dirty="0" smtClean="0">
                <a:solidFill>
                  <a:srgbClr val="0000FF"/>
                </a:solidFill>
              </a:rPr>
              <a:t>fonética</a:t>
            </a:r>
            <a:r>
              <a:rPr lang="es-CL" dirty="0" smtClean="0">
                <a:solidFill>
                  <a:srgbClr val="0000FF"/>
                </a:solidFill>
              </a:rPr>
              <a:t> (alofónica) </a:t>
            </a:r>
            <a:r>
              <a:rPr lang="es-CL" dirty="0" smtClean="0"/>
              <a:t>de la oración “</a:t>
            </a:r>
            <a:r>
              <a:rPr lang="es-ES" dirty="0" smtClean="0"/>
              <a:t>La pulga…”, pero esta vez creando un intervalo para cada </a:t>
            </a:r>
            <a:r>
              <a:rPr lang="es-ES" i="1" dirty="0" smtClean="0"/>
              <a:t>alófono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El producto final debería verse más o menos así…</a:t>
            </a:r>
            <a:endParaRPr lang="es-CL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1196752"/>
            <a:ext cx="4248472" cy="52322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TAREAS PARA LA CASA</a:t>
            </a:r>
            <a:endParaRPr lang="es-CL" sz="2800" b="1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109</a:t>
            </a:fld>
            <a:endParaRPr kumimoji="0" lang="en-US"/>
          </a:p>
        </p:txBody>
      </p:sp>
      <p:pic>
        <p:nvPicPr>
          <p:cNvPr id="9" name="Content Placeholder 8" descr="450-TransFon-IndividualFonemasYAlofonos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25559" y="1219200"/>
            <a:ext cx="8092881" cy="493712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11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162128"/>
          </a:xfrm>
        </p:spPr>
        <p:txBody>
          <a:bodyPr>
            <a:noAutofit/>
          </a:bodyPr>
          <a:lstStyle/>
          <a:p>
            <a:r>
              <a:rPr lang="es-CL" sz="2200" dirty="0" smtClean="0"/>
              <a:t>Selecciona el archivo de audio en el cuadro de diálogos que aparece y haz clic en </a:t>
            </a:r>
            <a:r>
              <a:rPr lang="es-CL" sz="2200" i="1" dirty="0" smtClean="0">
                <a:solidFill>
                  <a:srgbClr val="006600"/>
                </a:solidFill>
              </a:rPr>
              <a:t>Abrir</a:t>
            </a:r>
            <a:r>
              <a:rPr lang="es-CL" sz="2200" dirty="0" smtClean="0"/>
              <a:t>.</a:t>
            </a:r>
          </a:p>
          <a:p>
            <a:r>
              <a:rPr lang="es-CL" sz="2200" dirty="0" smtClean="0"/>
              <a:t>Al contrario de otros programas, Praat no toma en cuenta las extensiones de los archivos (</a:t>
            </a:r>
            <a:r>
              <a:rPr lang="es-CL" sz="2200" dirty="0" err="1" smtClean="0"/>
              <a:t>e.g.</a:t>
            </a:r>
            <a:r>
              <a:rPr lang="es-CL" sz="2200" dirty="0" smtClean="0"/>
              <a:t> .</a:t>
            </a:r>
            <a:r>
              <a:rPr lang="es-CL" sz="2200" dirty="0" err="1" smtClean="0"/>
              <a:t>wav</a:t>
            </a:r>
            <a:r>
              <a:rPr lang="es-CL" sz="2200" dirty="0" smtClean="0"/>
              <a:t>, .</a:t>
            </a:r>
            <a:r>
              <a:rPr lang="es-CL" sz="2200" dirty="0" err="1" smtClean="0"/>
              <a:t>mp3</a:t>
            </a:r>
            <a:r>
              <a:rPr lang="es-CL" sz="2200" dirty="0" smtClean="0"/>
              <a:t>, .</a:t>
            </a:r>
            <a:r>
              <a:rPr lang="es-CL" sz="2200" dirty="0" err="1" smtClean="0"/>
              <a:t>txt</a:t>
            </a:r>
            <a:r>
              <a:rPr lang="es-CL" sz="2200" dirty="0" smtClean="0"/>
              <a:t>, .</a:t>
            </a:r>
            <a:r>
              <a:rPr lang="es-CL" sz="2200" dirty="0" err="1" smtClean="0"/>
              <a:t>doc</a:t>
            </a:r>
            <a:r>
              <a:rPr lang="es-CL" sz="2200" dirty="0" smtClean="0"/>
              <a:t>, .</a:t>
            </a:r>
            <a:r>
              <a:rPr lang="es-CL" sz="2200" dirty="0" err="1" smtClean="0"/>
              <a:t>pdf</a:t>
            </a:r>
            <a:r>
              <a:rPr lang="es-CL" sz="2200" dirty="0" smtClean="0"/>
              <a:t>).</a:t>
            </a:r>
          </a:p>
          <a:p>
            <a:pPr lvl="1"/>
            <a:r>
              <a:rPr lang="es-CL" sz="2000" dirty="0" smtClean="0"/>
              <a:t>Esto significa que si no tienes cuidado, podrías abrir un tipo de archivo que es incompatible con Praat.</a:t>
            </a:r>
          </a:p>
          <a:p>
            <a:pPr lvl="1"/>
            <a:r>
              <a:rPr lang="es-CL" sz="2000" dirty="0" smtClean="0"/>
              <a:t>OJO: También significa que puedes poner a los archivos cualquier extensión, sin querer.</a:t>
            </a:r>
            <a:endParaRPr lang="es-CL" sz="2000" dirty="0"/>
          </a:p>
        </p:txBody>
      </p:sp>
      <p:pic>
        <p:nvPicPr>
          <p:cNvPr id="11" name="Picture Placeholder 10" descr="020-OpenDialogBox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8597" y="1214422"/>
            <a:ext cx="4000528" cy="304601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Opciones de configuración útiles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110</a:t>
            </a:fld>
            <a:endParaRPr kumimoji="0" lang="en-US"/>
          </a:p>
        </p:txBody>
      </p:sp>
    </p:spTree>
  </p:cSld>
  <p:clrMapOvr>
    <a:masterClrMapping/>
  </p:clrMapOvr>
  <p:transition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Opciones de configuración útiles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111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s-CL" b="1" dirty="0" smtClean="0"/>
              <a:t>Ventana de objetos</a:t>
            </a:r>
          </a:p>
          <a:p>
            <a:pPr>
              <a:buNone/>
            </a:pPr>
            <a:endParaRPr lang="es-CL" b="1" dirty="0" smtClean="0"/>
          </a:p>
          <a:p>
            <a:r>
              <a:rPr lang="es-CL" i="1" dirty="0" smtClean="0">
                <a:solidFill>
                  <a:srgbClr val="006600"/>
                </a:solidFill>
              </a:rPr>
              <a:t>Praat </a:t>
            </a:r>
            <a:r>
              <a:rPr lang="es-CL" dirty="0" smtClean="0"/>
              <a:t>| </a:t>
            </a:r>
            <a:r>
              <a:rPr lang="es-CL" i="1" dirty="0" err="1" smtClean="0">
                <a:solidFill>
                  <a:srgbClr val="006600"/>
                </a:solidFill>
              </a:rPr>
              <a:t>Preferences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dirty="0" smtClean="0"/>
              <a:t>| </a:t>
            </a:r>
            <a:r>
              <a:rPr lang="es-CL" i="1" dirty="0" smtClean="0">
                <a:solidFill>
                  <a:srgbClr val="006600"/>
                </a:solidFill>
              </a:rPr>
              <a:t>LongSound </a:t>
            </a:r>
            <a:r>
              <a:rPr lang="es-CL" i="1" dirty="0" err="1" smtClean="0">
                <a:solidFill>
                  <a:srgbClr val="006600"/>
                </a:solidFill>
              </a:rPr>
              <a:t>Preferences</a:t>
            </a:r>
            <a:endParaRPr lang="es-CL" i="1" dirty="0" smtClean="0">
              <a:solidFill>
                <a:srgbClr val="006600"/>
              </a:solidFill>
            </a:endParaRPr>
          </a:p>
          <a:p>
            <a:pPr lvl="1"/>
            <a:r>
              <a:rPr lang="es-CL" dirty="0" smtClean="0"/>
              <a:t>Aquí se puede cambiar el número de segundos de audio que Praat muestra en el oscilograma cuando se trata de un objeto Long </a:t>
            </a:r>
            <a:r>
              <a:rPr lang="es-CL" dirty="0" err="1" smtClean="0"/>
              <a:t>Sound</a:t>
            </a:r>
            <a:r>
              <a:rPr lang="es-CL" dirty="0" smtClean="0"/>
              <a:t>.</a:t>
            </a:r>
            <a:endParaRPr lang="es-CL" dirty="0"/>
          </a:p>
        </p:txBody>
      </p:sp>
    </p:spTree>
  </p:cSld>
  <p:clrMapOvr>
    <a:masterClrMapping/>
  </p:clrMapOvr>
  <p:transition>
    <p:fad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Opciones de configuración útiles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112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s-CL" b="1" dirty="0" smtClean="0"/>
              <a:t>Ventana de edición</a:t>
            </a:r>
          </a:p>
          <a:p>
            <a:pPr>
              <a:buNone/>
            </a:pPr>
            <a:endParaRPr lang="es-CL" b="1" dirty="0" smtClean="0"/>
          </a:p>
          <a:p>
            <a:r>
              <a:rPr lang="es-CL" i="1" dirty="0" err="1" smtClean="0">
                <a:solidFill>
                  <a:srgbClr val="006600"/>
                </a:solidFill>
              </a:rPr>
              <a:t>File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dirty="0" smtClean="0"/>
              <a:t>| </a:t>
            </a:r>
            <a:r>
              <a:rPr lang="es-CL" i="1" dirty="0" err="1" smtClean="0">
                <a:solidFill>
                  <a:srgbClr val="006600"/>
                </a:solidFill>
              </a:rPr>
              <a:t>Preferences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dirty="0" smtClean="0"/>
              <a:t>&gt; </a:t>
            </a:r>
            <a:r>
              <a:rPr lang="es-CL" i="1" dirty="0" smtClean="0">
                <a:solidFill>
                  <a:srgbClr val="006600"/>
                </a:solidFill>
              </a:rPr>
              <a:t>Font </a:t>
            </a:r>
            <a:r>
              <a:rPr lang="es-CL" i="1" dirty="0" err="1" smtClean="0">
                <a:solidFill>
                  <a:srgbClr val="006600"/>
                </a:solidFill>
              </a:rPr>
              <a:t>Size</a:t>
            </a:r>
            <a:r>
              <a:rPr lang="es-CL" i="1" dirty="0" smtClean="0">
                <a:solidFill>
                  <a:srgbClr val="006600"/>
                </a:solidFill>
              </a:rPr>
              <a:t> (</a:t>
            </a:r>
            <a:r>
              <a:rPr lang="es-CL" i="1" dirty="0" err="1" smtClean="0">
                <a:solidFill>
                  <a:srgbClr val="006600"/>
                </a:solidFill>
              </a:rPr>
              <a:t>points</a:t>
            </a:r>
            <a:r>
              <a:rPr lang="es-CL" i="1" dirty="0" smtClean="0">
                <a:solidFill>
                  <a:srgbClr val="006600"/>
                </a:solidFill>
              </a:rPr>
              <a:t>)</a:t>
            </a:r>
          </a:p>
          <a:p>
            <a:pPr lvl="1"/>
            <a:r>
              <a:rPr lang="es-CL" dirty="0" smtClean="0"/>
              <a:t>Cambiar el tamaño de la letra en los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.</a:t>
            </a:r>
          </a:p>
          <a:p>
            <a:pPr lvl="1"/>
            <a:endParaRPr lang="es-CL" dirty="0" smtClean="0"/>
          </a:p>
          <a:p>
            <a:r>
              <a:rPr lang="es-CL" i="1" dirty="0" err="1" smtClean="0">
                <a:solidFill>
                  <a:srgbClr val="006600"/>
                </a:solidFill>
              </a:rPr>
              <a:t>File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dirty="0" smtClean="0"/>
              <a:t>| </a:t>
            </a:r>
            <a:r>
              <a:rPr lang="es-CL" i="1" dirty="0" err="1" smtClean="0">
                <a:solidFill>
                  <a:srgbClr val="006600"/>
                </a:solidFill>
              </a:rPr>
              <a:t>Preferences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dirty="0" smtClean="0"/>
              <a:t>&gt; </a:t>
            </a:r>
            <a:r>
              <a:rPr lang="es-CL" i="1" dirty="0" smtClean="0">
                <a:solidFill>
                  <a:srgbClr val="006600"/>
                </a:solidFill>
              </a:rPr>
              <a:t>Show </a:t>
            </a:r>
            <a:r>
              <a:rPr lang="es-CL" i="1" dirty="0" err="1" smtClean="0">
                <a:solidFill>
                  <a:srgbClr val="006600"/>
                </a:solidFill>
              </a:rPr>
              <a:t>number</a:t>
            </a:r>
            <a:r>
              <a:rPr lang="es-CL" i="1" dirty="0" smtClean="0">
                <a:solidFill>
                  <a:srgbClr val="006600"/>
                </a:solidFill>
              </a:rPr>
              <a:t> of…</a:t>
            </a:r>
          </a:p>
          <a:p>
            <a:pPr lvl="1"/>
            <a:r>
              <a:rPr lang="es-CL" dirty="0" smtClean="0"/>
              <a:t>Mostrar, junto con el nombre de cada tier, el número total de intervalos que contiene, el número de intervalos con texto que contiene, o no mostrar nada adicional.</a:t>
            </a:r>
          </a:p>
          <a:p>
            <a:pPr lvl="1"/>
            <a:endParaRPr lang="es-CL" dirty="0"/>
          </a:p>
        </p:txBody>
      </p:sp>
    </p:spTree>
  </p:cSld>
  <p:clrMapOvr>
    <a:masterClrMapping/>
  </p:clrMapOvr>
  <p:transition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Opciones de configuración útiles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113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s-CL" b="1" dirty="0" smtClean="0"/>
              <a:t>Ventana de edición</a:t>
            </a:r>
          </a:p>
          <a:p>
            <a:pPr>
              <a:buNone/>
            </a:pPr>
            <a:endParaRPr lang="es-CL" b="1" dirty="0" smtClean="0"/>
          </a:p>
          <a:p>
            <a:r>
              <a:rPr lang="es-CL" i="1" dirty="0" err="1" smtClean="0">
                <a:solidFill>
                  <a:srgbClr val="006600"/>
                </a:solidFill>
              </a:rPr>
              <a:t>Edit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dirty="0" smtClean="0"/>
              <a:t>| </a:t>
            </a:r>
            <a:r>
              <a:rPr lang="es-CL" i="1" dirty="0" err="1" smtClean="0">
                <a:solidFill>
                  <a:srgbClr val="006600"/>
                </a:solidFill>
              </a:rPr>
              <a:t>Undo</a:t>
            </a:r>
            <a:r>
              <a:rPr lang="es-CL" dirty="0" smtClean="0"/>
              <a:t> (</a:t>
            </a:r>
            <a:r>
              <a:rPr lang="es-CL" dirty="0" err="1" smtClean="0"/>
              <a:t>CTRL+Z</a:t>
            </a:r>
            <a:r>
              <a:rPr lang="es-CL" dirty="0" smtClean="0"/>
              <a:t>)</a:t>
            </a:r>
          </a:p>
          <a:p>
            <a:pPr lvl="1"/>
            <a:r>
              <a:rPr lang="es-CL" dirty="0" smtClean="0"/>
              <a:t>Deshacer (ciertas) operaciones ya realizadas.</a:t>
            </a:r>
          </a:p>
          <a:p>
            <a:pPr lvl="1"/>
            <a:endParaRPr lang="es-CL" dirty="0" smtClean="0"/>
          </a:p>
          <a:p>
            <a:r>
              <a:rPr lang="es-CL" i="1" dirty="0" err="1" smtClean="0">
                <a:solidFill>
                  <a:srgbClr val="006600"/>
                </a:solidFill>
              </a:rPr>
              <a:t>Edit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dirty="0" smtClean="0"/>
              <a:t>| </a:t>
            </a:r>
            <a:r>
              <a:rPr lang="es-CL" i="1" dirty="0" err="1" smtClean="0">
                <a:solidFill>
                  <a:srgbClr val="006600"/>
                </a:solidFill>
              </a:rPr>
              <a:t>Find</a:t>
            </a:r>
            <a:r>
              <a:rPr lang="es-CL" dirty="0" smtClean="0"/>
              <a:t> (</a:t>
            </a:r>
            <a:r>
              <a:rPr lang="es-CL" dirty="0" err="1" smtClean="0"/>
              <a:t>CTRL+F</a:t>
            </a:r>
            <a:r>
              <a:rPr lang="es-CL" dirty="0" smtClean="0"/>
              <a:t>)</a:t>
            </a:r>
            <a:endParaRPr lang="es-CL" i="1" dirty="0" smtClean="0">
              <a:solidFill>
                <a:srgbClr val="006600"/>
              </a:solidFill>
            </a:endParaRPr>
          </a:p>
          <a:p>
            <a:pPr lvl="1"/>
            <a:r>
              <a:rPr lang="es-CL" dirty="0" smtClean="0"/>
              <a:t>Buscar texto en el tier seleccionado.</a:t>
            </a:r>
          </a:p>
          <a:p>
            <a:pPr lvl="1"/>
            <a:endParaRPr lang="es-CL" dirty="0"/>
          </a:p>
        </p:txBody>
      </p:sp>
    </p:spTree>
  </p:cSld>
  <p:clrMapOvr>
    <a:masterClrMapping/>
  </p:clrMapOvr>
  <p:transition>
    <p:fad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Opciones de configuración útiles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114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b="1" dirty="0" smtClean="0"/>
              <a:t>Ventana de edición</a:t>
            </a:r>
          </a:p>
          <a:p>
            <a:pPr>
              <a:buNone/>
            </a:pPr>
            <a:endParaRPr lang="es-CL" b="1" dirty="0" smtClean="0"/>
          </a:p>
          <a:p>
            <a:r>
              <a:rPr lang="es-CL" i="1" dirty="0" smtClean="0">
                <a:solidFill>
                  <a:srgbClr val="006600"/>
                </a:solidFill>
              </a:rPr>
              <a:t>View </a:t>
            </a:r>
            <a:r>
              <a:rPr lang="es-CL" dirty="0" smtClean="0"/>
              <a:t>| </a:t>
            </a:r>
            <a:r>
              <a:rPr lang="es-CL" i="1" dirty="0" smtClean="0">
                <a:solidFill>
                  <a:srgbClr val="006600"/>
                </a:solidFill>
              </a:rPr>
              <a:t>Show </a:t>
            </a:r>
            <a:r>
              <a:rPr lang="es-CL" i="1" dirty="0" err="1" smtClean="0">
                <a:solidFill>
                  <a:srgbClr val="006600"/>
                </a:solidFill>
              </a:rPr>
              <a:t>Analyses</a:t>
            </a:r>
            <a:r>
              <a:rPr lang="es-CL" i="1" dirty="0" smtClean="0">
                <a:solidFill>
                  <a:srgbClr val="006600"/>
                </a:solidFill>
              </a:rPr>
              <a:t>…</a:t>
            </a:r>
            <a:r>
              <a:rPr lang="es-CL" dirty="0" smtClean="0"/>
              <a:t> &gt; [5 opciones]</a:t>
            </a:r>
            <a:endParaRPr lang="es-CL" i="1" dirty="0" smtClean="0">
              <a:solidFill>
                <a:srgbClr val="006600"/>
              </a:solidFill>
            </a:endParaRPr>
          </a:p>
          <a:p>
            <a:pPr lvl="1"/>
            <a:r>
              <a:rPr lang="es-CL" dirty="0" smtClean="0"/>
              <a:t>Mostrar o no mostrar los siguientes análisis:</a:t>
            </a:r>
          </a:p>
          <a:p>
            <a:pPr lvl="2"/>
            <a:r>
              <a:rPr lang="es-CL" dirty="0" smtClean="0"/>
              <a:t>Espectrograma</a:t>
            </a:r>
          </a:p>
          <a:p>
            <a:pPr lvl="2"/>
            <a:r>
              <a:rPr lang="es-CL" dirty="0" smtClean="0"/>
              <a:t>Tono (entonación)</a:t>
            </a:r>
          </a:p>
          <a:p>
            <a:pPr lvl="2"/>
            <a:r>
              <a:rPr lang="es-CL" dirty="0" smtClean="0"/>
              <a:t>Intensidad (volumen)</a:t>
            </a:r>
          </a:p>
          <a:p>
            <a:pPr lvl="2"/>
            <a:r>
              <a:rPr lang="es-CL" dirty="0" smtClean="0"/>
              <a:t>Formantes</a:t>
            </a:r>
          </a:p>
          <a:p>
            <a:pPr lvl="2"/>
            <a:r>
              <a:rPr lang="es-CL" dirty="0" smtClean="0"/>
              <a:t>Pulsos glotálicos</a:t>
            </a:r>
          </a:p>
          <a:p>
            <a:pPr lvl="1"/>
            <a:r>
              <a:rPr lang="es-CL" b="1" dirty="0" smtClean="0"/>
              <a:t>OJO:</a:t>
            </a:r>
            <a:r>
              <a:rPr lang="es-CL" dirty="0" smtClean="0"/>
              <a:t> ¡Algunos de estos análisis utilizan </a:t>
            </a:r>
            <a:r>
              <a:rPr lang="es-CL" u="sng" dirty="0" smtClean="0"/>
              <a:t>muchos</a:t>
            </a:r>
            <a:r>
              <a:rPr lang="es-CL" dirty="0" smtClean="0"/>
              <a:t> recursos computacionales! Aparte del espectrograma, es mejor sólo activar los análisis que realmente necesitas.</a:t>
            </a:r>
            <a:endParaRPr lang="es-CL" dirty="0"/>
          </a:p>
        </p:txBody>
      </p:sp>
    </p:spTree>
  </p:cSld>
  <p:clrMapOvr>
    <a:masterClrMapping/>
  </p:clrMapOvr>
  <p:transition>
    <p:fad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Opciones de configuración útiles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115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b="1" dirty="0" smtClean="0"/>
              <a:t>Ventana de edición</a:t>
            </a:r>
          </a:p>
          <a:p>
            <a:pPr>
              <a:buNone/>
            </a:pPr>
            <a:endParaRPr lang="es-CL" b="1" dirty="0" smtClean="0"/>
          </a:p>
          <a:p>
            <a:r>
              <a:rPr lang="es-CL" i="1" dirty="0" smtClean="0">
                <a:solidFill>
                  <a:srgbClr val="006600"/>
                </a:solidFill>
              </a:rPr>
              <a:t>View </a:t>
            </a:r>
            <a:r>
              <a:rPr lang="es-CL" dirty="0" smtClean="0"/>
              <a:t>| </a:t>
            </a:r>
            <a:r>
              <a:rPr lang="es-CL" i="1" dirty="0" smtClean="0">
                <a:solidFill>
                  <a:srgbClr val="006600"/>
                </a:solidFill>
              </a:rPr>
              <a:t>Show </a:t>
            </a:r>
            <a:r>
              <a:rPr lang="es-CL" i="1" dirty="0" err="1" smtClean="0">
                <a:solidFill>
                  <a:srgbClr val="006600"/>
                </a:solidFill>
              </a:rPr>
              <a:t>Analyses</a:t>
            </a:r>
            <a:r>
              <a:rPr lang="es-CL" i="1" dirty="0" smtClean="0">
                <a:solidFill>
                  <a:srgbClr val="006600"/>
                </a:solidFill>
              </a:rPr>
              <a:t>…</a:t>
            </a:r>
            <a:r>
              <a:rPr lang="es-CL" dirty="0" smtClean="0"/>
              <a:t> &gt; </a:t>
            </a:r>
            <a:r>
              <a:rPr lang="es-CL" i="1" dirty="0" err="1" smtClean="0">
                <a:solidFill>
                  <a:srgbClr val="006600"/>
                </a:solidFill>
              </a:rPr>
              <a:t>Longest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i="1" dirty="0" err="1" smtClean="0">
                <a:solidFill>
                  <a:srgbClr val="006600"/>
                </a:solidFill>
              </a:rPr>
              <a:t>analysis</a:t>
            </a:r>
            <a:endParaRPr lang="es-CL" i="1" dirty="0" smtClean="0">
              <a:solidFill>
                <a:srgbClr val="006600"/>
              </a:solidFill>
            </a:endParaRPr>
          </a:p>
          <a:p>
            <a:pPr lvl="1"/>
            <a:r>
              <a:rPr lang="es-CL" dirty="0" smtClean="0"/>
              <a:t>Duración máxima, en segundos, del audio que se analizará (ver página anterior).</a:t>
            </a:r>
          </a:p>
          <a:p>
            <a:pPr lvl="1"/>
            <a:r>
              <a:rPr lang="es-CL" dirty="0" smtClean="0"/>
              <a:t>Si el audio que se está mostrando en la ventana de edición excede esta cifra, no se muestra el análisis (incluyendo el espectrograma).</a:t>
            </a:r>
          </a:p>
          <a:p>
            <a:pPr lvl="1"/>
            <a:r>
              <a:rPr lang="es-CL" dirty="0" smtClean="0"/>
              <a:t>Si se aumenta la cifra, se pueden ver los análisis de secciones de audio más grandes, pero esto conlleva un </a:t>
            </a:r>
            <a:r>
              <a:rPr lang="es-CL" smtClean="0"/>
              <a:t>costo computacional.</a:t>
            </a:r>
            <a:endParaRPr lang="es-CL" dirty="0" smtClean="0"/>
          </a:p>
          <a:p>
            <a:pPr lvl="1"/>
            <a:endParaRPr lang="es-CL" dirty="0"/>
          </a:p>
        </p:txBody>
      </p:sp>
    </p:spTree>
  </p:cSld>
  <p:clrMapOvr>
    <a:masterClrMapping/>
  </p:clrMapOvr>
  <p:transition>
    <p:fad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Más información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116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Contacto: </a:t>
            </a:r>
            <a:r>
              <a:rPr lang="es-CL" b="1" dirty="0" smtClean="0"/>
              <a:t/>
            </a:r>
            <a:br>
              <a:rPr lang="es-CL" b="1" dirty="0" smtClean="0"/>
            </a:br>
            <a:r>
              <a:rPr lang="es-CL" b="1" dirty="0" smtClean="0"/>
              <a:t/>
            </a:r>
            <a:br>
              <a:rPr lang="es-CL" b="1" dirty="0" smtClean="0"/>
            </a:br>
            <a:r>
              <a:rPr lang="es-CL" dirty="0" smtClean="0"/>
              <a:t>Scott Sadowsky</a:t>
            </a:r>
            <a:br>
              <a:rPr lang="es-CL" dirty="0" smtClean="0"/>
            </a:br>
            <a:r>
              <a:rPr lang="es-CL" dirty="0" smtClean="0"/>
              <a:t>Universidad de La Frontera</a:t>
            </a:r>
            <a:br>
              <a:rPr lang="es-CL" dirty="0" smtClean="0"/>
            </a:br>
            <a:r>
              <a:rPr lang="es-CL" dirty="0" smtClean="0"/>
              <a:t>Temuco, Chile</a:t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s </a:t>
            </a:r>
            <a:r>
              <a:rPr lang="es-CL" dirty="0" err="1" smtClean="0"/>
              <a:t>s</a:t>
            </a:r>
            <a:r>
              <a:rPr lang="es-CL" dirty="0" smtClean="0"/>
              <a:t> a d o w s k y @ g m a i l · c o m</a:t>
            </a:r>
            <a:br>
              <a:rPr lang="es-CL" dirty="0" smtClean="0"/>
            </a:br>
            <a:r>
              <a:rPr lang="es-CL" dirty="0" smtClean="0">
                <a:hlinkClick r:id="rId3"/>
              </a:rPr>
              <a:t>http://sadowsky.cl</a:t>
            </a:r>
            <a:endParaRPr lang="es-CL" dirty="0" smtClean="0"/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Al abrir el archivo de audio, se crea un nuevo </a:t>
            </a:r>
            <a:r>
              <a:rPr lang="es-CL" sz="2400" b="1" dirty="0" smtClean="0"/>
              <a:t>objeto</a:t>
            </a:r>
            <a:r>
              <a:rPr lang="es-CL" sz="2400" dirty="0" smtClean="0"/>
              <a:t> en la ventana de objetos.</a:t>
            </a:r>
          </a:p>
          <a:p>
            <a:r>
              <a:rPr lang="es-CL" sz="2400" dirty="0" smtClean="0"/>
              <a:t>El objeto tiene un nombre compuesto:</a:t>
            </a:r>
          </a:p>
          <a:p>
            <a:pPr lvl="1"/>
            <a:r>
              <a:rPr lang="es-CL" sz="2400" dirty="0" smtClean="0"/>
              <a:t>El tipo de objeto (</a:t>
            </a:r>
            <a:r>
              <a:rPr lang="es-CL" sz="2400" i="1" dirty="0" err="1" smtClean="0"/>
              <a:t>Sound</a:t>
            </a:r>
            <a:r>
              <a:rPr lang="es-CL" sz="2400" dirty="0" smtClean="0"/>
              <a:t> o </a:t>
            </a:r>
            <a:r>
              <a:rPr lang="es-CL" sz="2400" i="1" dirty="0" smtClean="0"/>
              <a:t>LongSound</a:t>
            </a:r>
            <a:r>
              <a:rPr lang="es-CL" sz="2400" dirty="0" smtClean="0"/>
              <a:t>)</a:t>
            </a:r>
          </a:p>
          <a:p>
            <a:pPr lvl="1"/>
            <a:r>
              <a:rPr lang="es-CL" sz="2400" dirty="0" smtClean="0"/>
              <a:t>El nombre del archivo, sin la extensión</a:t>
            </a:r>
            <a:endParaRPr lang="es-CL" sz="2400" dirty="0"/>
          </a:p>
        </p:txBody>
      </p:sp>
      <p:pic>
        <p:nvPicPr>
          <p:cNvPr id="11" name="Picture Placeholder 10" descr="030-WAVinObjectLis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0826" y="1214422"/>
            <a:ext cx="3569249" cy="4931199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Para ver y analizar un archivo de audio que se abrió como objeto </a:t>
            </a:r>
            <a:r>
              <a:rPr lang="es-CL" sz="2400" b="1" i="1" dirty="0" err="1" smtClean="0"/>
              <a:t>Sound</a:t>
            </a:r>
            <a:r>
              <a:rPr lang="es-CL" sz="2400" dirty="0" smtClean="0"/>
              <a:t>:</a:t>
            </a:r>
          </a:p>
          <a:p>
            <a:pPr lvl="1"/>
            <a:endParaRPr lang="es-CL" sz="2400" dirty="0" smtClean="0"/>
          </a:p>
          <a:p>
            <a:pPr lvl="1"/>
            <a:r>
              <a:rPr lang="es-CL" sz="2400" dirty="0" smtClean="0"/>
              <a:t>Seleccionar el objeto </a:t>
            </a:r>
            <a:r>
              <a:rPr lang="es-CL" sz="2400" i="1" dirty="0" err="1" smtClean="0"/>
              <a:t>Sound</a:t>
            </a:r>
            <a:r>
              <a:rPr lang="es-CL" sz="2400" dirty="0" smtClean="0"/>
              <a:t> en la ventana de objetos.</a:t>
            </a:r>
          </a:p>
          <a:p>
            <a:pPr lvl="1"/>
            <a:endParaRPr lang="es-CL" sz="2400" dirty="0" smtClean="0"/>
          </a:p>
          <a:p>
            <a:pPr lvl="1"/>
            <a:r>
              <a:rPr lang="es-CL" sz="2400" dirty="0" smtClean="0"/>
              <a:t>Hacer clic en el botón </a:t>
            </a:r>
            <a:r>
              <a:rPr lang="es-CL" sz="2400" i="1" dirty="0" smtClean="0">
                <a:solidFill>
                  <a:srgbClr val="006600"/>
                </a:solidFill>
              </a:rPr>
              <a:t>View &amp; </a:t>
            </a:r>
            <a:r>
              <a:rPr lang="es-CL" sz="2400" i="1" dirty="0" err="1" smtClean="0">
                <a:solidFill>
                  <a:srgbClr val="006600"/>
                </a:solidFill>
              </a:rPr>
              <a:t>Edit</a:t>
            </a:r>
            <a:r>
              <a:rPr lang="es-CL" sz="2400" dirty="0" smtClean="0"/>
              <a:t> en la columna derecha.</a:t>
            </a:r>
            <a:endParaRPr lang="es-CL" sz="2400" dirty="0"/>
          </a:p>
        </p:txBody>
      </p:sp>
      <p:pic>
        <p:nvPicPr>
          <p:cNvPr id="8" name="Picture Placeholder 7" descr="view-soun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7158" y="1216152"/>
            <a:ext cx="3703668" cy="492861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14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Para ver y analizar un archivo de audio que se abrió como objeto </a:t>
            </a:r>
            <a:r>
              <a:rPr lang="es-CL" sz="2400" b="1" i="1" dirty="0" smtClean="0"/>
              <a:t>LongSound</a:t>
            </a:r>
            <a:r>
              <a:rPr lang="es-CL" sz="2400" dirty="0" smtClean="0"/>
              <a:t>:</a:t>
            </a:r>
          </a:p>
          <a:p>
            <a:pPr lvl="1"/>
            <a:endParaRPr lang="es-CL" sz="2400" dirty="0" smtClean="0"/>
          </a:p>
          <a:p>
            <a:pPr lvl="1"/>
            <a:r>
              <a:rPr lang="es-CL" sz="2400" dirty="0" smtClean="0"/>
              <a:t>Seleccionar el objeto </a:t>
            </a:r>
            <a:r>
              <a:rPr lang="es-CL" sz="2400" i="1" dirty="0" smtClean="0"/>
              <a:t>LongSound</a:t>
            </a:r>
            <a:r>
              <a:rPr lang="es-CL" sz="2400" dirty="0" smtClean="0"/>
              <a:t> en la ventana de objetos.</a:t>
            </a:r>
          </a:p>
          <a:p>
            <a:pPr lvl="1"/>
            <a:endParaRPr lang="es-CL" sz="2400" dirty="0" smtClean="0"/>
          </a:p>
          <a:p>
            <a:pPr lvl="1"/>
            <a:r>
              <a:rPr lang="es-CL" sz="2400" dirty="0" smtClean="0"/>
              <a:t>Hacer clic en el botón </a:t>
            </a:r>
            <a:r>
              <a:rPr lang="es-CL" sz="2400" i="1" dirty="0" smtClean="0">
                <a:solidFill>
                  <a:srgbClr val="006600"/>
                </a:solidFill>
              </a:rPr>
              <a:t>View</a:t>
            </a:r>
            <a:r>
              <a:rPr lang="es-CL" sz="2400" dirty="0" smtClean="0"/>
              <a:t> en la columna derecha.</a:t>
            </a:r>
            <a:endParaRPr lang="es-CL" sz="2400" dirty="0"/>
          </a:p>
        </p:txBody>
      </p:sp>
      <p:pic>
        <p:nvPicPr>
          <p:cNvPr id="12" name="Picture Placeholder 11" descr="view-longsoun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6616" y="1214646"/>
            <a:ext cx="3703668" cy="492861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114800" cy="5162128"/>
          </a:xfrm>
        </p:spPr>
        <p:txBody>
          <a:bodyPr>
            <a:normAutofit/>
          </a:bodyPr>
          <a:lstStyle/>
          <a:p>
            <a:r>
              <a:rPr lang="es-CL" sz="2400" dirty="0" smtClean="0"/>
              <a:t>Al hacer lo anterior, se abre la </a:t>
            </a:r>
            <a:r>
              <a:rPr lang="es-CL" sz="2400" b="1" dirty="0" smtClean="0"/>
              <a:t>ventana de edición </a:t>
            </a:r>
            <a:r>
              <a:rPr lang="es-CL" sz="2400" dirty="0" smtClean="0"/>
              <a:t>de Praat.</a:t>
            </a:r>
          </a:p>
          <a:p>
            <a:endParaRPr lang="es-CL" sz="2400" dirty="0" smtClean="0"/>
          </a:p>
          <a:p>
            <a:r>
              <a:rPr lang="es-CL" sz="2400" dirty="0" smtClean="0"/>
              <a:t>Si no se muestra el espectrograma (como es el caso en esta imagen), ¡no te preocupes! </a:t>
            </a:r>
          </a:p>
          <a:p>
            <a:endParaRPr lang="es-CL" sz="2400" dirty="0" smtClean="0"/>
          </a:p>
          <a:p>
            <a:r>
              <a:rPr lang="es-CL" sz="2400" dirty="0" smtClean="0"/>
              <a:t>Sólo significa que una parte demasiado grande del audio está visible en la ventana.</a:t>
            </a:r>
          </a:p>
        </p:txBody>
      </p:sp>
      <p:pic>
        <p:nvPicPr>
          <p:cNvPr id="11" name="Picture Placeholder 10" descr="037-WAVEditingWindow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162128"/>
          </a:xfrm>
        </p:spPr>
        <p:txBody>
          <a:bodyPr>
            <a:normAutofit/>
          </a:bodyPr>
          <a:lstStyle/>
          <a:p>
            <a:r>
              <a:rPr lang="es-CL" sz="2400" dirty="0" smtClean="0"/>
              <a:t>Para visualizar el espectrograma en estos casos, hay dos opciones:</a:t>
            </a:r>
          </a:p>
          <a:p>
            <a:r>
              <a:rPr lang="es-CL" sz="2400" b="1" dirty="0" smtClean="0"/>
              <a:t>1. </a:t>
            </a:r>
            <a:r>
              <a:rPr lang="es-CL" sz="2400" dirty="0" smtClean="0"/>
              <a:t>“Acercarse” al audio:</a:t>
            </a:r>
          </a:p>
          <a:p>
            <a:pPr lvl="1"/>
            <a:r>
              <a:rPr lang="es-CL" sz="2400" dirty="0" smtClean="0"/>
              <a:t>a) Pulsar </a:t>
            </a:r>
            <a:r>
              <a:rPr lang="es-CL" sz="2400" dirty="0" err="1" smtClean="0"/>
              <a:t>CTRL+I</a:t>
            </a:r>
            <a:r>
              <a:rPr lang="es-CL" sz="2400" dirty="0" smtClean="0"/>
              <a:t> una o más veces</a:t>
            </a:r>
          </a:p>
          <a:p>
            <a:pPr lvl="1"/>
            <a:r>
              <a:rPr lang="es-CL" sz="2400" dirty="0" smtClean="0"/>
              <a:t>b) Seleccionar parte del audio y pulsar </a:t>
            </a:r>
            <a:r>
              <a:rPr lang="es-CL" sz="2400" dirty="0" err="1" smtClean="0"/>
              <a:t>CTRL+N</a:t>
            </a:r>
            <a:r>
              <a:rPr lang="es-CL" sz="2400" dirty="0" smtClean="0"/>
              <a:t> para expandirlo.</a:t>
            </a:r>
          </a:p>
          <a:p>
            <a:endParaRPr lang="es-CL" sz="2400" dirty="0" smtClean="0"/>
          </a:p>
          <a:p>
            <a:r>
              <a:rPr lang="es-CL" sz="2400" b="1" dirty="0" smtClean="0"/>
              <a:t>2. </a:t>
            </a:r>
            <a:r>
              <a:rPr lang="es-CL" sz="2400" dirty="0" smtClean="0"/>
              <a:t>Subir el valor que figura en </a:t>
            </a:r>
            <a:r>
              <a:rPr lang="es-CL" sz="2400" dirty="0" smtClean="0">
                <a:solidFill>
                  <a:srgbClr val="006600"/>
                </a:solidFill>
              </a:rPr>
              <a:t>View </a:t>
            </a:r>
            <a:r>
              <a:rPr lang="es-CL" sz="2400" dirty="0" smtClean="0"/>
              <a:t>| </a:t>
            </a:r>
            <a:r>
              <a:rPr lang="es-CL" sz="2400" dirty="0" smtClean="0">
                <a:solidFill>
                  <a:srgbClr val="006600"/>
                </a:solidFill>
              </a:rPr>
              <a:t>Show </a:t>
            </a:r>
            <a:r>
              <a:rPr lang="es-CL" sz="2400" dirty="0" err="1" smtClean="0">
                <a:solidFill>
                  <a:srgbClr val="006600"/>
                </a:solidFill>
              </a:rPr>
              <a:t>analyses</a:t>
            </a:r>
            <a:r>
              <a:rPr lang="es-CL" sz="2400" dirty="0" smtClean="0">
                <a:solidFill>
                  <a:srgbClr val="006600"/>
                </a:solidFill>
              </a:rPr>
              <a:t>…</a:t>
            </a:r>
          </a:p>
          <a:p>
            <a:endParaRPr lang="es-CL" sz="2400" dirty="0" smtClean="0"/>
          </a:p>
        </p:txBody>
      </p:sp>
      <p:pic>
        <p:nvPicPr>
          <p:cNvPr id="11" name="Picture Placeholder 10" descr="037-WAVEditingWindow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989" y="1214438"/>
            <a:ext cx="3958304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17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20480" cy="4937760"/>
          </a:xfrm>
        </p:spPr>
        <p:txBody>
          <a:bodyPr>
            <a:normAutofit/>
          </a:bodyPr>
          <a:lstStyle/>
          <a:p>
            <a:r>
              <a:rPr lang="es-CL" sz="2400" dirty="0" smtClean="0"/>
              <a:t>← Así se ve la ventana de edición </a:t>
            </a:r>
            <a:r>
              <a:rPr lang="es-CL" sz="2400" i="1" dirty="0" smtClean="0"/>
              <a:t>con </a:t>
            </a:r>
            <a:r>
              <a:rPr lang="es-CL" sz="2400" dirty="0" smtClean="0"/>
              <a:t>espectrograma.</a:t>
            </a:r>
          </a:p>
          <a:p>
            <a:endParaRPr lang="es-CL" sz="2400" dirty="0" smtClean="0"/>
          </a:p>
          <a:p>
            <a:r>
              <a:rPr lang="es-CL" sz="2400" dirty="0" smtClean="0"/>
              <a:t>Probablemente has llegado hasta aquí en Praat. </a:t>
            </a:r>
            <a:br>
              <a:rPr lang="es-CL" sz="2400" dirty="0" smtClean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dirty="0" smtClean="0"/>
              <a:t>Ahora vamos a ir un poco más allá: vamos a </a:t>
            </a:r>
            <a:r>
              <a:rPr lang="es-CL" sz="2400" b="1" dirty="0" smtClean="0"/>
              <a:t>crear un </a:t>
            </a:r>
            <a:r>
              <a:rPr lang="es-CL" sz="2400" b="1" dirty="0" err="1" smtClean="0"/>
              <a:t>text</a:t>
            </a:r>
            <a:r>
              <a:rPr lang="es-CL" sz="2400" b="1" dirty="0" smtClean="0"/>
              <a:t> </a:t>
            </a:r>
            <a:r>
              <a:rPr lang="es-CL" sz="2400" b="1" dirty="0" err="1" smtClean="0"/>
              <a:t>grid</a:t>
            </a:r>
            <a:r>
              <a:rPr lang="es-CL" sz="2400" dirty="0" smtClean="0"/>
              <a:t> y utilizarlo para hacer distintos tipos de </a:t>
            </a:r>
            <a:r>
              <a:rPr lang="es-CL" sz="2400" b="1" dirty="0" smtClean="0"/>
              <a:t>transcripción</a:t>
            </a:r>
            <a:r>
              <a:rPr lang="es-CL" sz="2400" dirty="0" smtClean="0"/>
              <a:t>.</a:t>
            </a:r>
          </a:p>
          <a:p>
            <a:endParaRPr lang="es-CL" sz="2400" dirty="0" smtClean="0"/>
          </a:p>
        </p:txBody>
      </p:sp>
      <p:pic>
        <p:nvPicPr>
          <p:cNvPr id="11" name="Picture Placeholder 10" descr="037-WAVEditingWindow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18</a:t>
            </a:fld>
            <a:endParaRPr kumimoji="0"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Autofit/>
          </a:bodyPr>
          <a:lstStyle/>
          <a:p>
            <a:r>
              <a:rPr lang="es-CL" sz="2400" dirty="0" smtClean="0"/>
              <a:t>Antes de avanzar a la próxima sección, favor de…</a:t>
            </a:r>
          </a:p>
          <a:p>
            <a:pPr lvl="1"/>
            <a:r>
              <a:rPr lang="es-CL" sz="2200" b="1" dirty="0" smtClean="0"/>
              <a:t>Cerrar</a:t>
            </a:r>
            <a:r>
              <a:rPr lang="es-CL" sz="2200" dirty="0" smtClean="0"/>
              <a:t> la ventana de edición que acabas de abrir.</a:t>
            </a:r>
          </a:p>
          <a:p>
            <a:pPr lvl="1"/>
            <a:r>
              <a:rPr lang="es-CL" sz="2200" b="1" dirty="0" smtClean="0"/>
              <a:t>Seleccionar</a:t>
            </a:r>
            <a:r>
              <a:rPr lang="es-CL" sz="2200" dirty="0" smtClean="0"/>
              <a:t> el objeto </a:t>
            </a:r>
            <a:r>
              <a:rPr lang="es-CL" sz="2200" i="1" dirty="0" err="1" smtClean="0"/>
              <a:t>Sound</a:t>
            </a:r>
            <a:r>
              <a:rPr lang="es-CL" sz="2200" dirty="0" smtClean="0"/>
              <a:t> o </a:t>
            </a:r>
            <a:r>
              <a:rPr lang="es-CL" sz="2200" i="1" dirty="0" smtClean="0"/>
              <a:t>LongSound</a:t>
            </a:r>
            <a:r>
              <a:rPr lang="es-CL" sz="2200" dirty="0" smtClean="0"/>
              <a:t> que se encuentra en la ventana de objetos.</a:t>
            </a:r>
          </a:p>
          <a:p>
            <a:pPr lvl="1"/>
            <a:r>
              <a:rPr lang="es-CL" sz="2200" b="1" dirty="0" smtClean="0"/>
              <a:t>Hacer clic </a:t>
            </a:r>
            <a:r>
              <a:rPr lang="es-CL" sz="2200" dirty="0" smtClean="0"/>
              <a:t>en el botón </a:t>
            </a:r>
            <a:r>
              <a:rPr lang="es-CL" sz="2200" i="1" dirty="0" err="1" smtClean="0">
                <a:solidFill>
                  <a:srgbClr val="006600"/>
                </a:solidFill>
              </a:rPr>
              <a:t>Remove</a:t>
            </a:r>
            <a:r>
              <a:rPr lang="es-CL" sz="2200" dirty="0" smtClean="0"/>
              <a:t> que está en la parte inferior de la ventana.</a:t>
            </a:r>
            <a:endParaRPr lang="es-CL" sz="2200" dirty="0"/>
          </a:p>
        </p:txBody>
      </p:sp>
      <p:pic>
        <p:nvPicPr>
          <p:cNvPr id="7" name="Picture Placeholder 6" descr="view-sound-remove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6616" y="1216152"/>
            <a:ext cx="3703668" cy="492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19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¿Qué vamos a hacer?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20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Un </a:t>
            </a:r>
            <a:r>
              <a:rPr lang="es-CL" b="1" dirty="0" err="1" smtClean="0"/>
              <a:t>text</a:t>
            </a:r>
            <a:r>
              <a:rPr lang="es-CL" b="1" dirty="0" smtClean="0"/>
              <a:t> </a:t>
            </a:r>
            <a:r>
              <a:rPr lang="es-CL" b="1" dirty="0" err="1" smtClean="0"/>
              <a:t>grid</a:t>
            </a:r>
            <a:r>
              <a:rPr lang="es-CL" dirty="0" smtClean="0"/>
              <a:t> (literalmente, “cuadrícula de texto”) es un objeto de Praat que tiene tres finalidades básicas:</a:t>
            </a:r>
          </a:p>
          <a:p>
            <a:endParaRPr lang="es-CL" dirty="0" smtClean="0"/>
          </a:p>
          <a:p>
            <a:pPr lvl="1"/>
            <a:r>
              <a:rPr lang="es-CL" dirty="0" smtClean="0"/>
              <a:t>Permitir la </a:t>
            </a:r>
            <a:r>
              <a:rPr lang="es-CL" b="1" dirty="0" smtClean="0"/>
              <a:t>segmentación</a:t>
            </a:r>
            <a:r>
              <a:rPr lang="es-CL" dirty="0" smtClean="0"/>
              <a:t> de los archivos de audio.*</a:t>
            </a:r>
          </a:p>
          <a:p>
            <a:pPr lvl="2"/>
            <a:r>
              <a:rPr lang="es-CL" dirty="0" smtClean="0"/>
              <a:t>Intervalos 	(</a:t>
            </a:r>
            <a:r>
              <a:rPr lang="es-CL" dirty="0" err="1" smtClean="0"/>
              <a:t>e.g.</a:t>
            </a:r>
            <a:r>
              <a:rPr lang="es-CL" dirty="0" smtClean="0"/>
              <a:t> 00:10.500 – 00:10.750 segundos)</a:t>
            </a:r>
          </a:p>
          <a:p>
            <a:pPr lvl="2"/>
            <a:r>
              <a:rPr lang="es-CL" dirty="0" smtClean="0"/>
              <a:t>Puntos 		(</a:t>
            </a:r>
            <a:r>
              <a:rPr lang="es-CL" dirty="0" err="1" smtClean="0"/>
              <a:t>e.g.</a:t>
            </a:r>
            <a:r>
              <a:rPr lang="es-CL" dirty="0" smtClean="0"/>
              <a:t> 00:10.500 segundos)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Permitir el </a:t>
            </a:r>
            <a:r>
              <a:rPr lang="es-CL" b="1" dirty="0" smtClean="0"/>
              <a:t>ingreso y búsqueda de texto</a:t>
            </a:r>
            <a:r>
              <a:rPr lang="es-CL" dirty="0" smtClean="0"/>
              <a:t> en los segmentos.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Permitir la </a:t>
            </a:r>
            <a:r>
              <a:rPr lang="es-CL" b="1" dirty="0" smtClean="0"/>
              <a:t>selección rápida y totalmente reproducible</a:t>
            </a:r>
            <a:r>
              <a:rPr lang="es-CL" dirty="0" smtClean="0"/>
              <a:t> de distintas partes de una grabación.</a:t>
            </a:r>
          </a:p>
          <a:p>
            <a:pPr lvl="1"/>
            <a:endParaRPr lang="es-CL" dirty="0" smtClean="0"/>
          </a:p>
          <a:p>
            <a:pPr lvl="1">
              <a:buNone/>
            </a:pPr>
            <a:r>
              <a:rPr lang="es-CL" sz="1800" dirty="0" smtClean="0"/>
              <a:t>* Praat no </a:t>
            </a:r>
            <a:r>
              <a:rPr lang="es-CL" sz="1800" i="1" dirty="0" smtClean="0"/>
              <a:t>modifica</a:t>
            </a:r>
            <a:r>
              <a:rPr lang="es-CL" sz="1800" dirty="0" smtClean="0"/>
              <a:t> los archivos de audio, así que ésta es siempre una operación virtual realizada en el </a:t>
            </a:r>
            <a:r>
              <a:rPr lang="es-CL" sz="1800" dirty="0" err="1" smtClean="0"/>
              <a:t>text</a:t>
            </a:r>
            <a:r>
              <a:rPr lang="es-CL" sz="1800" dirty="0" smtClean="0"/>
              <a:t> </a:t>
            </a:r>
            <a:r>
              <a:rPr lang="es-CL" sz="1800" dirty="0" err="1" smtClean="0"/>
              <a:t>grid</a:t>
            </a:r>
            <a:r>
              <a:rPr lang="es-CL" sz="1800" dirty="0" smtClean="0"/>
              <a:t> y no </a:t>
            </a:r>
            <a:r>
              <a:rPr lang="es-CL" sz="1800" dirty="0" err="1" smtClean="0"/>
              <a:t>enl</a:t>
            </a:r>
            <a:r>
              <a:rPr lang="es-CL" sz="1800" dirty="0" smtClean="0"/>
              <a:t> el archivo de audio.</a:t>
            </a:r>
            <a:endParaRPr lang="es-CL" sz="1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21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 es un </a:t>
            </a:r>
            <a:r>
              <a:rPr lang="es-CL" b="1" dirty="0" smtClean="0"/>
              <a:t>objeto</a:t>
            </a:r>
            <a:r>
              <a:rPr lang="es-CL" dirty="0" smtClean="0"/>
              <a:t> de Praat: un constructo virtual.</a:t>
            </a:r>
          </a:p>
          <a:p>
            <a:endParaRPr lang="es-CL" dirty="0" smtClean="0"/>
          </a:p>
          <a:p>
            <a:r>
              <a:rPr lang="es-CL" dirty="0" smtClean="0"/>
              <a:t>Esto significa que cuando creas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, </a:t>
            </a:r>
            <a:r>
              <a:rPr lang="es-CL" u="sng" dirty="0" smtClean="0"/>
              <a:t>no</a:t>
            </a:r>
            <a:r>
              <a:rPr lang="es-CL" dirty="0" smtClean="0"/>
              <a:t> se crea un archivo en el disco duro de manera automática. </a:t>
            </a:r>
          </a:p>
          <a:p>
            <a:r>
              <a:rPr lang="es-CL" dirty="0" smtClean="0"/>
              <a:t>¡Hay que guardar el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 en el disco duro de manera manual!</a:t>
            </a:r>
            <a:br>
              <a:rPr lang="es-CL" dirty="0" smtClean="0"/>
            </a:br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22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Por convención, a los archivos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 se les pone la extensión </a:t>
            </a:r>
            <a:r>
              <a:rPr lang="es-CL" dirty="0" smtClean="0">
                <a:solidFill>
                  <a:srgbClr val="0000FF"/>
                </a:solidFill>
              </a:rPr>
              <a:t>.TextGrid</a:t>
            </a:r>
            <a:r>
              <a:rPr lang="es-CL" dirty="0" smtClean="0"/>
              <a:t>, y se usa el mismo nombre base que el archivo de audio que se está analizando.</a:t>
            </a:r>
          </a:p>
          <a:p>
            <a:pPr>
              <a:buNone/>
            </a:pPr>
            <a:r>
              <a:rPr lang="es-CL" dirty="0" smtClean="0">
                <a:solidFill>
                  <a:srgbClr val="C00000"/>
                </a:solidFill>
              </a:rPr>
              <a:t>		</a:t>
            </a:r>
            <a:r>
              <a:rPr lang="es-CL" b="1" dirty="0" smtClean="0"/>
              <a:t>grabacion-07</a:t>
            </a:r>
            <a:r>
              <a:rPr lang="es-CL" b="1" dirty="0" smtClean="0">
                <a:solidFill>
                  <a:srgbClr val="C00000"/>
                </a:solidFill>
              </a:rPr>
              <a:t>.wav</a:t>
            </a:r>
            <a:r>
              <a:rPr lang="es-CL" b="1" dirty="0" smtClean="0">
                <a:solidFill>
                  <a:srgbClr val="006600"/>
                </a:solidFill>
              </a:rPr>
              <a:t/>
            </a:r>
            <a:br>
              <a:rPr lang="es-CL" b="1" dirty="0" smtClean="0">
                <a:solidFill>
                  <a:srgbClr val="006600"/>
                </a:solidFill>
              </a:rPr>
            </a:br>
            <a:r>
              <a:rPr lang="es-CL" b="1" dirty="0" smtClean="0">
                <a:solidFill>
                  <a:srgbClr val="006600"/>
                </a:solidFill>
              </a:rPr>
              <a:t>	</a:t>
            </a:r>
            <a:r>
              <a:rPr lang="es-CL" b="1" dirty="0" smtClean="0"/>
              <a:t>grabación-</a:t>
            </a:r>
            <a:r>
              <a:rPr lang="es-CL" b="1" dirty="0" err="1" smtClean="0"/>
              <a:t>07</a:t>
            </a:r>
            <a:r>
              <a:rPr lang="es-CL" b="1" dirty="0" err="1" smtClean="0">
                <a:solidFill>
                  <a:srgbClr val="0000FF"/>
                </a:solidFill>
              </a:rPr>
              <a:t>.TextGrid</a:t>
            </a:r>
            <a:endParaRPr lang="es-CL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s-CL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23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CL" b="1" dirty="0" smtClean="0">
                <a:solidFill>
                  <a:srgbClr val="C00000"/>
                </a:solidFill>
              </a:rPr>
              <a:t>¡OJO!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Al contrario de Word, Excel y otros programas, </a:t>
            </a:r>
            <a:r>
              <a:rPr lang="es-CL" u="sng" dirty="0" smtClean="0"/>
              <a:t>Praat no guarda nada automáticamente</a:t>
            </a:r>
            <a:r>
              <a:rPr lang="es-CL" dirty="0" smtClean="0"/>
              <a:t>. Por eso, es muy recomendable guardar los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manualmente cada dos o tres minutos si estás trabajando con ellos activamente. Hay dos maneras de hacerlo:</a:t>
            </a:r>
          </a:p>
          <a:p>
            <a:r>
              <a:rPr lang="es-CL" dirty="0" smtClean="0"/>
              <a:t>1. Pulsar </a:t>
            </a:r>
            <a:r>
              <a:rPr lang="es-CL" dirty="0" err="1" smtClean="0"/>
              <a:t>CTRL+S</a:t>
            </a:r>
            <a:r>
              <a:rPr lang="es-CL" dirty="0" smtClean="0"/>
              <a:t> en la ventana de edición.</a:t>
            </a:r>
          </a:p>
          <a:p>
            <a:r>
              <a:rPr lang="es-CL" dirty="0" smtClean="0"/>
              <a:t>2. Seleccionar </a:t>
            </a:r>
            <a:r>
              <a:rPr lang="es-CL" i="1" dirty="0" err="1" smtClean="0">
                <a:solidFill>
                  <a:srgbClr val="006600"/>
                </a:solidFill>
              </a:rPr>
              <a:t>File</a:t>
            </a:r>
            <a:r>
              <a:rPr lang="es-CL" i="1" dirty="0" smtClean="0">
                <a:solidFill>
                  <a:srgbClr val="006600"/>
                </a:solidFill>
              </a:rPr>
              <a:t> | </a:t>
            </a:r>
            <a:r>
              <a:rPr lang="es-CL" i="1" dirty="0" err="1" smtClean="0">
                <a:solidFill>
                  <a:srgbClr val="006600"/>
                </a:solidFill>
              </a:rPr>
              <a:t>Save</a:t>
            </a:r>
            <a:r>
              <a:rPr lang="es-CL" i="1" dirty="0" smtClean="0">
                <a:solidFill>
                  <a:srgbClr val="006600"/>
                </a:solidFill>
              </a:rPr>
              <a:t> TextGrid as </a:t>
            </a:r>
            <a:r>
              <a:rPr lang="es-CL" i="1" dirty="0" err="1" smtClean="0">
                <a:solidFill>
                  <a:srgbClr val="006600"/>
                </a:solidFill>
              </a:rPr>
              <a:t>text</a:t>
            </a:r>
            <a:r>
              <a:rPr lang="es-CL" i="1" dirty="0" smtClean="0">
                <a:solidFill>
                  <a:srgbClr val="006600"/>
                </a:solidFill>
              </a:rPr>
              <a:t> </a:t>
            </a:r>
            <a:r>
              <a:rPr lang="es-CL" i="1" dirty="0" err="1" smtClean="0">
                <a:solidFill>
                  <a:srgbClr val="006600"/>
                </a:solidFill>
              </a:rPr>
              <a:t>file</a:t>
            </a:r>
            <a:r>
              <a:rPr lang="es-CL" i="1" dirty="0" smtClean="0">
                <a:solidFill>
                  <a:srgbClr val="006600"/>
                </a:solidFill>
              </a:rPr>
              <a:t>… </a:t>
            </a:r>
            <a:r>
              <a:rPr lang="es-CL" dirty="0" smtClean="0"/>
              <a:t>en la misma ventana.</a:t>
            </a:r>
            <a:r>
              <a:rPr lang="es-CL" dirty="0" smtClean="0">
                <a:solidFill>
                  <a:srgbClr val="006600"/>
                </a:solidFill>
              </a:rPr>
              <a:t/>
            </a:r>
            <a:br>
              <a:rPr lang="es-CL" dirty="0" smtClean="0">
                <a:solidFill>
                  <a:srgbClr val="006600"/>
                </a:solidFill>
              </a:rPr>
            </a:br>
            <a:r>
              <a:rPr lang="es-CL" dirty="0" smtClean="0">
                <a:solidFill>
                  <a:srgbClr val="006600"/>
                </a:solidFill>
              </a:rPr>
              <a:t/>
            </a:r>
            <a:br>
              <a:rPr lang="es-CL" dirty="0" smtClean="0">
                <a:solidFill>
                  <a:srgbClr val="006600"/>
                </a:solidFill>
              </a:rPr>
            </a:br>
            <a:r>
              <a:rPr lang="es-CL" dirty="0" smtClean="0"/>
              <a:t>Ahora el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 existe no sólo como constructo virtual (objeto de Praat), sino también como objeto “físico” (archivo computacional).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24</a:t>
            </a:fld>
            <a:endParaRPr kumimoji="0"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Autofit/>
          </a:bodyPr>
          <a:lstStyle/>
          <a:p>
            <a:r>
              <a:rPr lang="es-CL" sz="2400" dirty="0" smtClean="0"/>
              <a:t>Para abrir el </a:t>
            </a:r>
            <a:r>
              <a:rPr lang="es-CL" sz="2400" dirty="0" err="1" smtClean="0"/>
              <a:t>text</a:t>
            </a:r>
            <a:r>
              <a:rPr lang="es-CL" sz="2400" dirty="0" smtClean="0"/>
              <a:t> </a:t>
            </a:r>
            <a:r>
              <a:rPr lang="es-CL" sz="2400" dirty="0" err="1" smtClean="0"/>
              <a:t>grid</a:t>
            </a:r>
            <a:r>
              <a:rPr lang="es-CL" sz="2400" dirty="0" smtClean="0"/>
              <a:t> después:</a:t>
            </a:r>
          </a:p>
          <a:p>
            <a:pPr lvl="1"/>
            <a:r>
              <a:rPr lang="es-CL" sz="2400" dirty="0" smtClean="0"/>
              <a:t>Selecciona </a:t>
            </a:r>
            <a:r>
              <a:rPr lang="es-CL" sz="2400" i="1" dirty="0" smtClean="0">
                <a:solidFill>
                  <a:srgbClr val="006600"/>
                </a:solidFill>
              </a:rPr>
              <a:t>Open </a:t>
            </a:r>
            <a:r>
              <a:rPr lang="es-CL" sz="2400" dirty="0" smtClean="0"/>
              <a:t>| </a:t>
            </a:r>
            <a:r>
              <a:rPr lang="es-CL" sz="2400" i="1" dirty="0" err="1" smtClean="0">
                <a:solidFill>
                  <a:srgbClr val="006600"/>
                </a:solidFill>
              </a:rPr>
              <a:t>Read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from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file</a:t>
            </a:r>
            <a:r>
              <a:rPr lang="es-CL" sz="2400" i="1" dirty="0" smtClean="0">
                <a:solidFill>
                  <a:srgbClr val="006600"/>
                </a:solidFill>
              </a:rPr>
              <a:t>… </a:t>
            </a:r>
            <a:r>
              <a:rPr lang="es-CL" sz="2400" dirty="0" smtClean="0"/>
              <a:t>en la ventana de objetos</a:t>
            </a:r>
          </a:p>
          <a:p>
            <a:pPr lvl="1"/>
            <a:r>
              <a:rPr lang="es-CL" sz="2400" dirty="0" smtClean="0"/>
              <a:t>Elige el archivo terminado en .TextGrid</a:t>
            </a:r>
          </a:p>
          <a:p>
            <a:pPr lvl="1"/>
            <a:r>
              <a:rPr lang="es-CL" sz="2200" dirty="0" smtClean="0"/>
              <a:t>Haz clic en </a:t>
            </a:r>
            <a:r>
              <a:rPr lang="es-CL" sz="2200" i="1" dirty="0" smtClean="0">
                <a:solidFill>
                  <a:srgbClr val="006600"/>
                </a:solidFill>
              </a:rPr>
              <a:t>OK</a:t>
            </a:r>
            <a:r>
              <a:rPr lang="es-CL" sz="2200" dirty="0" smtClean="0"/>
              <a:t>.</a:t>
            </a:r>
          </a:p>
          <a:p>
            <a:pPr lvl="1"/>
            <a:r>
              <a:rPr lang="es-CL" sz="2200" dirty="0" smtClean="0"/>
              <a:t>Ahora el objeto tipo TextGrid figura en la lista de objetos.</a:t>
            </a:r>
            <a:endParaRPr lang="es-CL" sz="2200" dirty="0"/>
          </a:p>
        </p:txBody>
      </p:sp>
      <p:pic>
        <p:nvPicPr>
          <p:cNvPr id="7" name="Picture Placeholder 6" descr="view-sound-remove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64756" y="1216152"/>
            <a:ext cx="3687388" cy="492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25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Estructura de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 (abstracta):</a:t>
            </a:r>
          </a:p>
          <a:p>
            <a:endParaRPr lang="es-CL" dirty="0" smtClean="0"/>
          </a:p>
          <a:p>
            <a:pPr lvl="1" algn="ctr">
              <a:buNone/>
            </a:pPr>
            <a:r>
              <a:rPr lang="es-CL" b="1" dirty="0" smtClean="0">
                <a:solidFill>
                  <a:srgbClr val="0000FF"/>
                </a:solidFill>
              </a:rPr>
              <a:t>TextGrid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Tier 1</a:t>
            </a:r>
            <a:r>
              <a:rPr lang="es-CL" dirty="0" smtClean="0"/>
              <a:t> </a:t>
            </a:r>
            <a:r>
              <a:rPr lang="es-CL" i="1" dirty="0" smtClean="0"/>
              <a:t>(“tier” = ‘fila’)</a:t>
            </a:r>
          </a:p>
          <a:p>
            <a:pPr lvl="1">
              <a:buNone/>
            </a:pPr>
            <a:r>
              <a:rPr lang="es-CL" dirty="0" smtClean="0"/>
              <a:t>		</a:t>
            </a:r>
            <a:r>
              <a:rPr lang="es-CL" dirty="0" smtClean="0">
                <a:solidFill>
                  <a:srgbClr val="FF0066"/>
                </a:solidFill>
              </a:rPr>
              <a:t> 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…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Tier 2</a:t>
            </a:r>
          </a:p>
          <a:p>
            <a:pPr lvl="1">
              <a:buNone/>
            </a:pPr>
            <a:r>
              <a:rPr lang="es-CL" dirty="0" smtClean="0"/>
              <a:t>		</a:t>
            </a:r>
            <a:r>
              <a:rPr lang="es-CL" dirty="0" smtClean="0">
                <a:solidFill>
                  <a:srgbClr val="FF0066"/>
                </a:solidFill>
              </a:rPr>
              <a:t> 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…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Tier 3</a:t>
            </a:r>
          </a:p>
          <a:p>
            <a:pPr lvl="1">
              <a:buNone/>
            </a:pPr>
            <a:r>
              <a:rPr lang="es-CL" dirty="0" smtClean="0"/>
              <a:t>		</a:t>
            </a:r>
            <a:r>
              <a:rPr lang="es-CL" dirty="0" smtClean="0">
                <a:solidFill>
                  <a:srgbClr val="FF0066"/>
                </a:solidFill>
              </a:rPr>
              <a:t> 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…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Tier 4</a:t>
            </a:r>
          </a:p>
          <a:p>
            <a:pPr lvl="1">
              <a:buNone/>
            </a:pPr>
            <a:r>
              <a:rPr lang="es-CL" dirty="0" smtClean="0"/>
              <a:t>		</a:t>
            </a:r>
            <a:r>
              <a:rPr lang="es-CL" dirty="0" smtClean="0">
                <a:solidFill>
                  <a:srgbClr val="FF0066"/>
                </a:solidFill>
              </a:rPr>
              <a:t> 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intervalo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…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71600" y="2564904"/>
            <a:ext cx="6912768" cy="3312368"/>
            <a:chOff x="971600" y="2564904"/>
            <a:chExt cx="6912768" cy="3312368"/>
          </a:xfrm>
        </p:grpSpPr>
        <p:sp>
          <p:nvSpPr>
            <p:cNvPr id="5" name="Rectangle 4"/>
            <p:cNvSpPr/>
            <p:nvPr/>
          </p:nvSpPr>
          <p:spPr>
            <a:xfrm>
              <a:off x="971600" y="2564904"/>
              <a:ext cx="6912768" cy="3312368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71600" y="3429000"/>
              <a:ext cx="691276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971600" y="4221088"/>
              <a:ext cx="691276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971600" y="5085184"/>
              <a:ext cx="691276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¿Qué es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26</a:t>
            </a:fld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 smtClean="0"/>
              <a:t>Estructura de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 (caso concreto):</a:t>
            </a:r>
          </a:p>
          <a:p>
            <a:pPr lvl="1" algn="ctr">
              <a:buNone/>
            </a:pPr>
            <a:r>
              <a:rPr lang="es-CL" b="1" dirty="0" err="1" smtClean="0">
                <a:solidFill>
                  <a:srgbClr val="0000FF"/>
                </a:solidFill>
              </a:rPr>
              <a:t>MiGrabacion.TextGrid</a:t>
            </a:r>
            <a:endParaRPr lang="es-CL" b="1" dirty="0" smtClean="0">
              <a:solidFill>
                <a:srgbClr val="0000FF"/>
              </a:solidFill>
            </a:endParaRP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Instrumento</a:t>
            </a:r>
            <a:endParaRPr lang="es-CL" i="1" dirty="0" smtClean="0">
              <a:solidFill>
                <a:srgbClr val="006600"/>
              </a:solidFill>
            </a:endParaRPr>
          </a:p>
          <a:p>
            <a:pPr lvl="1">
              <a:buNone/>
            </a:pPr>
            <a:r>
              <a:rPr lang="es-CL" dirty="0" smtClean="0"/>
              <a:t>		</a:t>
            </a:r>
            <a:r>
              <a:rPr lang="es-CL" dirty="0" smtClean="0">
                <a:solidFill>
                  <a:srgbClr val="FF0066"/>
                </a:solidFill>
              </a:rPr>
              <a:t> Lectura de lista de palabras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Entrevista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…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Oraciones</a:t>
            </a:r>
          </a:p>
          <a:p>
            <a:pPr lvl="1">
              <a:buNone/>
            </a:pPr>
            <a:r>
              <a:rPr lang="es-CL" dirty="0" smtClean="0"/>
              <a:t>		 </a:t>
            </a:r>
            <a:r>
              <a:rPr lang="es-CL" dirty="0" smtClean="0">
                <a:solidFill>
                  <a:srgbClr val="FF0066"/>
                </a:solidFill>
              </a:rPr>
              <a:t>Se fue a la casa a las 4:00.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No me llamó. </a:t>
            </a:r>
            <a:r>
              <a:rPr lang="es-CL" dirty="0" smtClean="0"/>
              <a:t>| </a:t>
            </a:r>
            <a:r>
              <a:rPr lang="es-CL" dirty="0" smtClean="0">
                <a:solidFill>
                  <a:srgbClr val="FF0066"/>
                </a:solidFill>
              </a:rPr>
              <a:t>…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Palabras</a:t>
            </a:r>
          </a:p>
          <a:p>
            <a:pPr lvl="1">
              <a:buNone/>
            </a:pPr>
            <a:r>
              <a:rPr lang="es-CL" dirty="0" smtClean="0"/>
              <a:t>		 </a:t>
            </a:r>
            <a:r>
              <a:rPr lang="es-CL" dirty="0" smtClean="0">
                <a:solidFill>
                  <a:srgbClr val="FF0066"/>
                </a:solidFill>
              </a:rPr>
              <a:t>se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fue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a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la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casa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a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las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cuatro</a:t>
            </a:r>
            <a:r>
              <a:rPr lang="es-CL" dirty="0" smtClean="0"/>
              <a:t> | </a:t>
            </a:r>
            <a:r>
              <a:rPr lang="es-CL" dirty="0" smtClean="0">
                <a:solidFill>
                  <a:srgbClr val="FF0066"/>
                </a:solidFill>
              </a:rPr>
              <a:t>…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Fonemas</a:t>
            </a:r>
          </a:p>
          <a:p>
            <a:pPr lvl="1">
              <a:buNone/>
            </a:pPr>
            <a:r>
              <a:rPr lang="es-CL" dirty="0" smtClean="0"/>
              <a:t>		</a:t>
            </a:r>
            <a:r>
              <a:rPr lang="es-CL" dirty="0" smtClean="0">
                <a:solidFill>
                  <a:srgbClr val="FF0066"/>
                </a:solidFill>
              </a:rPr>
              <a:t>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s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e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f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w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e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a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l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a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k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a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s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a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l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a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s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…</a:t>
            </a:r>
          </a:p>
          <a:p>
            <a:pPr lvl="1"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6600"/>
                </a:solidFill>
              </a:rPr>
              <a:t>Alófonos</a:t>
            </a:r>
          </a:p>
          <a:p>
            <a:pPr lvl="1">
              <a:buNone/>
            </a:pP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		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ˈ t̠͡ʃ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uː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t̠͡ʃ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a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k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e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d̪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i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ˈ f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i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s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i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l</a:t>
            </a:r>
            <a:r>
              <a:rPr lang="es-CL" dirty="0" smtClean="0">
                <a:latin typeface="Charis SIL" pitchFamily="2" charset="0"/>
                <a:ea typeface="Charis SIL" pitchFamily="2" charset="0"/>
                <a:cs typeface="Charis SIL" pitchFamily="2" charset="0"/>
              </a:rPr>
              <a:t> | </a:t>
            </a:r>
            <a:r>
              <a:rPr lang="es-CL" dirty="0" smtClean="0">
                <a:solidFill>
                  <a:srgbClr val="FF0066"/>
                </a:solidFill>
                <a:latin typeface="Charis SIL" pitchFamily="2" charset="0"/>
                <a:ea typeface="Charis SIL" pitchFamily="2" charset="0"/>
                <a:cs typeface="Charis SIL" pitchFamily="2" charset="0"/>
              </a:rPr>
              <a:t>…</a:t>
            </a:r>
          </a:p>
          <a:p>
            <a:pPr lvl="1">
              <a:buNone/>
            </a:pPr>
            <a:endParaRPr lang="es-CL" dirty="0" smtClean="0">
              <a:solidFill>
                <a:srgbClr val="FF0066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1600" y="2060848"/>
            <a:ext cx="7056784" cy="3816424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7" name="Straight Connector 6"/>
          <p:cNvCxnSpPr/>
          <p:nvPr/>
        </p:nvCxnSpPr>
        <p:spPr>
          <a:xfrm>
            <a:off x="971600" y="2780928"/>
            <a:ext cx="70567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71600" y="4293096"/>
            <a:ext cx="70567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71600" y="5085184"/>
            <a:ext cx="70567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1600" y="3501008"/>
            <a:ext cx="70567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27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Para crear un </a:t>
            </a:r>
            <a:r>
              <a:rPr lang="es-CL" sz="2400" dirty="0" err="1" smtClean="0"/>
              <a:t>text</a:t>
            </a:r>
            <a:r>
              <a:rPr lang="es-CL" sz="2400" dirty="0" smtClean="0"/>
              <a:t> </a:t>
            </a:r>
            <a:r>
              <a:rPr lang="es-CL" sz="2400" dirty="0" err="1" smtClean="0"/>
              <a:t>grid</a:t>
            </a:r>
            <a:r>
              <a:rPr lang="es-CL" sz="2400" dirty="0" smtClean="0"/>
              <a:t>, hay que partir con un archivo de audio.</a:t>
            </a:r>
          </a:p>
          <a:p>
            <a:endParaRPr lang="es-CL" sz="2400" dirty="0" smtClean="0"/>
          </a:p>
          <a:p>
            <a:r>
              <a:rPr lang="es-CL" sz="2400" dirty="0" smtClean="0"/>
              <a:t>Abre el archivo de audio que hemos estado usando, esta vez como objeto </a:t>
            </a:r>
            <a:r>
              <a:rPr lang="es-CL" sz="2400" i="1" dirty="0" smtClean="0"/>
              <a:t>LongSound</a:t>
            </a:r>
            <a:r>
              <a:rPr lang="es-CL" sz="2400" dirty="0" smtClean="0"/>
              <a:t>:</a:t>
            </a:r>
            <a:br>
              <a:rPr lang="es-CL" sz="2400" dirty="0" smtClean="0"/>
            </a:br>
            <a:r>
              <a:rPr lang="es-CL" sz="2400" i="1" dirty="0" smtClean="0">
                <a:solidFill>
                  <a:srgbClr val="006600"/>
                </a:solidFill>
              </a:rPr>
              <a:t>Open</a:t>
            </a:r>
            <a:r>
              <a:rPr lang="es-CL" sz="2400" dirty="0" smtClean="0"/>
              <a:t> | </a:t>
            </a:r>
            <a:r>
              <a:rPr lang="es-CL" sz="2400" i="1" dirty="0" smtClean="0">
                <a:solidFill>
                  <a:srgbClr val="006600"/>
                </a:solidFill>
              </a:rPr>
              <a:t>Open </a:t>
            </a:r>
            <a:r>
              <a:rPr lang="es-CL" sz="2400" i="1" dirty="0" err="1" smtClean="0">
                <a:solidFill>
                  <a:srgbClr val="006600"/>
                </a:solidFill>
              </a:rPr>
              <a:t>long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sound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file</a:t>
            </a:r>
            <a:r>
              <a:rPr lang="es-CL" sz="2400" i="1" dirty="0" smtClean="0">
                <a:solidFill>
                  <a:srgbClr val="006600"/>
                </a:solidFill>
              </a:rPr>
              <a:t>…</a:t>
            </a:r>
            <a:endParaRPr lang="es-CL" sz="2400" dirty="0" smtClean="0"/>
          </a:p>
        </p:txBody>
      </p:sp>
      <p:pic>
        <p:nvPicPr>
          <p:cNvPr id="7" name="Picture Placeholder 6" descr="empty-object-window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64756" y="1216152"/>
            <a:ext cx="3687388" cy="492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29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Selecciona el objeto </a:t>
            </a:r>
            <a:r>
              <a:rPr lang="es-CL" sz="2400" i="1" dirty="0" smtClean="0"/>
              <a:t>LongSound</a:t>
            </a:r>
            <a:r>
              <a:rPr lang="es-CL" sz="2400" dirty="0" smtClean="0"/>
              <a:t> en la columna izquierda.</a:t>
            </a:r>
          </a:p>
          <a:p>
            <a:endParaRPr lang="es-CL" sz="2400" dirty="0" smtClean="0"/>
          </a:p>
          <a:p>
            <a:r>
              <a:rPr lang="es-CL" sz="2400" dirty="0" smtClean="0"/>
              <a:t>Pulsa el botón </a:t>
            </a:r>
            <a:r>
              <a:rPr lang="es-CL" sz="2400" i="1" dirty="0" err="1" smtClean="0">
                <a:solidFill>
                  <a:srgbClr val="006600"/>
                </a:solidFill>
              </a:rPr>
              <a:t>Annotate</a:t>
            </a:r>
            <a:r>
              <a:rPr lang="es-CL" sz="2400" i="1" dirty="0" smtClean="0">
                <a:solidFill>
                  <a:srgbClr val="006600"/>
                </a:solidFill>
              </a:rPr>
              <a:t>-</a:t>
            </a:r>
            <a:r>
              <a:rPr lang="es-CL" sz="2400" dirty="0" smtClean="0"/>
              <a:t> en la columna derecha.</a:t>
            </a:r>
          </a:p>
          <a:p>
            <a:endParaRPr lang="es-CL" sz="2400" dirty="0" smtClean="0"/>
          </a:p>
          <a:p>
            <a:r>
              <a:rPr lang="es-CL" sz="2400" dirty="0" smtClean="0"/>
              <a:t>En el menú que aparece, selecciona </a:t>
            </a:r>
            <a:r>
              <a:rPr lang="es-CL" sz="2400" i="1" dirty="0" err="1" smtClean="0">
                <a:solidFill>
                  <a:srgbClr val="006600"/>
                </a:solidFill>
              </a:rPr>
              <a:t>To</a:t>
            </a:r>
            <a:r>
              <a:rPr lang="es-CL" sz="2400" i="1" dirty="0" smtClean="0">
                <a:solidFill>
                  <a:srgbClr val="006600"/>
                </a:solidFill>
              </a:rPr>
              <a:t> TextGrid…</a:t>
            </a:r>
            <a:endParaRPr lang="es-CL" sz="2400" i="1" dirty="0">
              <a:solidFill>
                <a:srgbClr val="006600"/>
              </a:solidFill>
            </a:endParaRPr>
          </a:p>
        </p:txBody>
      </p:sp>
      <p:pic>
        <p:nvPicPr>
          <p:cNvPr id="7" name="Picture Placeholder 6" descr="annotate-to-textgri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7159" y="1216152"/>
            <a:ext cx="3710873" cy="492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¿Qué vamos a hacer?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Aprender a usar Praat y Lenz para hacer transcripciones ortográficas, fonémicas y fonéticas.</a:t>
            </a:r>
          </a:p>
          <a:p>
            <a:pPr lvl="1"/>
            <a:r>
              <a:rPr lang="es-CL" dirty="0" smtClean="0"/>
              <a:t>Abrir archivos de audio.</a:t>
            </a:r>
          </a:p>
          <a:p>
            <a:pPr lvl="1"/>
            <a:r>
              <a:rPr lang="es-CL" dirty="0" smtClean="0"/>
              <a:t>Crear </a:t>
            </a:r>
            <a:r>
              <a:rPr lang="es-CL" i="1" dirty="0" err="1" smtClean="0"/>
              <a:t>text</a:t>
            </a:r>
            <a:r>
              <a:rPr lang="es-CL" i="1" dirty="0" smtClean="0"/>
              <a:t> </a:t>
            </a:r>
            <a:r>
              <a:rPr lang="es-CL" i="1" dirty="0" err="1" smtClean="0"/>
              <a:t>grids</a:t>
            </a:r>
            <a:r>
              <a:rPr lang="es-CL" dirty="0" smtClean="0"/>
              <a:t>.</a:t>
            </a:r>
          </a:p>
          <a:p>
            <a:pPr lvl="1"/>
            <a:r>
              <a:rPr lang="es-CL" dirty="0" smtClean="0"/>
              <a:t>Crear intervalos de transcripción en los distintos </a:t>
            </a:r>
            <a:r>
              <a:rPr lang="es-CL" i="1" dirty="0" smtClean="0"/>
              <a:t>tiers</a:t>
            </a:r>
            <a:r>
              <a:rPr lang="es-CL" dirty="0" smtClean="0"/>
              <a:t>.</a:t>
            </a:r>
          </a:p>
          <a:p>
            <a:pPr lvl="1"/>
            <a:r>
              <a:rPr lang="es-CL" dirty="0" smtClean="0"/>
              <a:t>Ingresar texto común y corriente en los intervalos.</a:t>
            </a:r>
          </a:p>
          <a:p>
            <a:pPr lvl="1"/>
            <a:r>
              <a:rPr lang="es-CL" dirty="0" smtClean="0"/>
              <a:t>Ingresar símbolos AFI a los intervalos utilizando Lenz.</a:t>
            </a:r>
          </a:p>
          <a:p>
            <a:pPr lvl="1"/>
            <a:r>
              <a:rPr lang="es-CL" dirty="0" smtClean="0"/>
              <a:t>Agregar tiers a los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.</a:t>
            </a:r>
          </a:p>
          <a:p>
            <a:pPr lvl="1"/>
            <a:r>
              <a:rPr lang="es-CL" dirty="0" smtClean="0"/>
              <a:t>Aprender a desplazarse por Praat y realizar operaciones comunes con el teclado.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3286124"/>
            <a:ext cx="8463884" cy="2870836"/>
          </a:xfrm>
        </p:spPr>
        <p:txBody>
          <a:bodyPr>
            <a:noAutofit/>
          </a:bodyPr>
          <a:lstStyle/>
          <a:p>
            <a:r>
              <a:rPr lang="es-CL" sz="2200" dirty="0" smtClean="0"/>
              <a:t>El cuadro de diálogo que aparece tiene dos campos:</a:t>
            </a:r>
          </a:p>
          <a:p>
            <a:pPr lvl="1"/>
            <a:r>
              <a:rPr lang="es-CL" sz="2200" b="1" dirty="0" smtClean="0"/>
              <a:t>1: </a:t>
            </a:r>
            <a:r>
              <a:rPr lang="es-CL" sz="2200" dirty="0" smtClean="0"/>
              <a:t>Los nombres de </a:t>
            </a:r>
            <a:r>
              <a:rPr lang="es-CL" sz="2200" i="1" dirty="0" smtClean="0"/>
              <a:t>todos</a:t>
            </a:r>
            <a:r>
              <a:rPr lang="es-CL" sz="2200" dirty="0" smtClean="0"/>
              <a:t> los tiers que se van a crear, separados por un espacio.</a:t>
            </a:r>
          </a:p>
          <a:p>
            <a:pPr lvl="1"/>
            <a:r>
              <a:rPr lang="es-CL" sz="2200" b="1" dirty="0" smtClean="0"/>
              <a:t>2: </a:t>
            </a:r>
            <a:r>
              <a:rPr lang="es-CL" sz="2200" dirty="0" smtClean="0"/>
              <a:t>Los nombres de aquellos tiers que van a ser tiers de puntos (</a:t>
            </a:r>
            <a:r>
              <a:rPr lang="es-CL" sz="2200" i="1" dirty="0" err="1" smtClean="0"/>
              <a:t>point</a:t>
            </a:r>
            <a:r>
              <a:rPr lang="es-CL" sz="2200" i="1" dirty="0" smtClean="0"/>
              <a:t> tiers</a:t>
            </a:r>
            <a:r>
              <a:rPr lang="es-CL" sz="2200" dirty="0" smtClean="0"/>
              <a:t>) en vez de tiers de intervalos (</a:t>
            </a:r>
            <a:r>
              <a:rPr lang="es-CL" sz="2200" i="1" dirty="0" err="1" smtClean="0"/>
              <a:t>interval</a:t>
            </a:r>
            <a:r>
              <a:rPr lang="es-CL" sz="2200" i="1" dirty="0" smtClean="0"/>
              <a:t> tiers</a:t>
            </a:r>
            <a:r>
              <a:rPr lang="es-CL" sz="2200" dirty="0" smtClean="0"/>
              <a:t>). Si repites uno de los nombres del primer campo en el segundo, se crea un tier de puntos; si no, se crea un tier de intervalos.</a:t>
            </a:r>
          </a:p>
          <a:p>
            <a:r>
              <a:rPr lang="es-CL" sz="2200" dirty="0" smtClean="0"/>
              <a:t>En este taller, siempre vamos a trabajar con tiers de intervalos.</a:t>
            </a:r>
          </a:p>
        </p:txBody>
      </p:sp>
      <p:pic>
        <p:nvPicPr>
          <p:cNvPr id="11" name="Picture Placeholder 10" descr="050-TextGridParams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8596" y="1214422"/>
            <a:ext cx="6173606" cy="193084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Creación de text grids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31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28596" y="3286124"/>
            <a:ext cx="8258204" cy="2870836"/>
          </a:xfrm>
        </p:spPr>
        <p:txBody>
          <a:bodyPr>
            <a:noAutofit/>
          </a:bodyPr>
          <a:lstStyle/>
          <a:p>
            <a:r>
              <a:rPr lang="es-CL" sz="2400" dirty="0" smtClean="0"/>
              <a:t>Ingresa lo siguiente en el primer campo (tres palabras con un espacio entre cada una):</a:t>
            </a:r>
            <a:br>
              <a:rPr lang="es-CL" sz="2400" dirty="0" smtClean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3000" dirty="0" smtClean="0"/>
              <a:t>	</a:t>
            </a:r>
            <a:r>
              <a:rPr lang="es-CL" sz="3000" i="1" dirty="0" smtClean="0">
                <a:solidFill>
                  <a:srgbClr val="0000FF"/>
                </a:solidFill>
              </a:rPr>
              <a:t>instrumento    oraciones    palabras</a:t>
            </a:r>
          </a:p>
          <a:p>
            <a:endParaRPr lang="es-CL" sz="2400" dirty="0" smtClean="0"/>
          </a:p>
          <a:p>
            <a:r>
              <a:rPr lang="es-CL" sz="2400" dirty="0" smtClean="0"/>
              <a:t>Deja el segundo campo vacío.</a:t>
            </a:r>
          </a:p>
          <a:p>
            <a:r>
              <a:rPr lang="es-CL" sz="2400" dirty="0" smtClean="0"/>
              <a:t>Haz clic en </a:t>
            </a:r>
            <a:r>
              <a:rPr lang="es-CL" sz="2400" i="1" dirty="0" smtClean="0">
                <a:solidFill>
                  <a:srgbClr val="006600"/>
                </a:solidFill>
              </a:rPr>
              <a:t>OK</a:t>
            </a:r>
            <a:r>
              <a:rPr lang="es-CL" sz="2400" dirty="0" smtClean="0"/>
              <a:t>.</a:t>
            </a:r>
            <a:endParaRPr lang="es-CL" sz="2400" dirty="0"/>
          </a:p>
        </p:txBody>
      </p:sp>
      <p:pic>
        <p:nvPicPr>
          <p:cNvPr id="7" name="Picture Placeholder 6" descr="060-TextGridParams-Complete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8596" y="1214422"/>
            <a:ext cx="6173606" cy="193084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Ahora aparece un nuevo objeto en la ventana de objetos de Praat.</a:t>
            </a:r>
          </a:p>
          <a:p>
            <a:endParaRPr lang="es-CL" sz="2400" dirty="0" smtClean="0"/>
          </a:p>
          <a:p>
            <a:r>
              <a:rPr lang="es-CL" sz="2400" dirty="0" smtClean="0"/>
              <a:t>Este objeto lleva de prefijo </a:t>
            </a:r>
            <a:r>
              <a:rPr lang="es-CL" sz="2400" i="1" dirty="0" smtClean="0"/>
              <a:t>TextGrid</a:t>
            </a:r>
            <a:r>
              <a:rPr lang="es-CL" sz="2400" dirty="0" smtClean="0"/>
              <a:t>, y tiene el mismo nombre que el archivo de audio.</a:t>
            </a:r>
            <a:endParaRPr lang="es-CL" sz="2400" dirty="0"/>
          </a:p>
        </p:txBody>
      </p:sp>
      <p:pic>
        <p:nvPicPr>
          <p:cNvPr id="11" name="Picture Placeholder 10" descr="object-window--newly-created-tg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7158" y="1216152"/>
            <a:ext cx="3703668" cy="492861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090120"/>
          </a:xfrm>
        </p:spPr>
        <p:txBody>
          <a:bodyPr>
            <a:noAutofit/>
          </a:bodyPr>
          <a:lstStyle/>
          <a:p>
            <a:r>
              <a:rPr lang="es-CL" sz="2200" dirty="0" smtClean="0"/>
              <a:t>Para abrir el archivo de audio junto con el </a:t>
            </a:r>
            <a:r>
              <a:rPr lang="es-CL" sz="2200" dirty="0" err="1" smtClean="0"/>
              <a:t>text</a:t>
            </a:r>
            <a:r>
              <a:rPr lang="es-CL" sz="2200" dirty="0" smtClean="0"/>
              <a:t> </a:t>
            </a:r>
            <a:r>
              <a:rPr lang="es-CL" sz="2200" dirty="0" err="1" smtClean="0"/>
              <a:t>grid</a:t>
            </a:r>
            <a:r>
              <a:rPr lang="es-CL" sz="2200" dirty="0" smtClean="0"/>
              <a:t>:</a:t>
            </a:r>
          </a:p>
          <a:p>
            <a:pPr lvl="1"/>
            <a:r>
              <a:rPr lang="es-CL" sz="2200" b="1" dirty="0" smtClean="0"/>
              <a:t>Selecciona tanto el objeto </a:t>
            </a:r>
            <a:r>
              <a:rPr lang="es-CL" sz="2200" b="1" i="1" dirty="0" smtClean="0"/>
              <a:t>LongSound</a:t>
            </a:r>
            <a:r>
              <a:rPr lang="es-CL" sz="2200" b="1" dirty="0" smtClean="0"/>
              <a:t> como el objeto </a:t>
            </a:r>
            <a:r>
              <a:rPr lang="es-CL" sz="2200" b="1" i="1" dirty="0" smtClean="0"/>
              <a:t>TextGrid</a:t>
            </a:r>
            <a:r>
              <a:rPr lang="es-CL" sz="2200" b="1" dirty="0" smtClean="0"/>
              <a:t> </a:t>
            </a:r>
            <a:r>
              <a:rPr lang="es-CL" sz="2200" dirty="0" smtClean="0"/>
              <a:t>en la columna de la izquierda. Hay dos maneras de hacerlo:</a:t>
            </a:r>
          </a:p>
          <a:p>
            <a:pPr lvl="2"/>
            <a:r>
              <a:rPr lang="es-CL" sz="1600" dirty="0" smtClean="0"/>
              <a:t>Hacer clic en el primer objeto, luego pulsar CTRL y (sin soltar esta tecla) hacer clic en el segundo objeto.</a:t>
            </a:r>
          </a:p>
          <a:p>
            <a:pPr lvl="2"/>
            <a:r>
              <a:rPr lang="es-CL" sz="1600" dirty="0" smtClean="0"/>
              <a:t>Hacer clic en el primer objeto y, sin soltar el botón del mouse, arrastrar el puntero hasta el segundo objeto.</a:t>
            </a:r>
          </a:p>
          <a:p>
            <a:pPr lvl="1"/>
            <a:r>
              <a:rPr lang="es-CL" sz="2200" b="1" dirty="0" smtClean="0"/>
              <a:t>Pulsa el botón </a:t>
            </a:r>
            <a:r>
              <a:rPr lang="es-CL" sz="2200" b="1" i="1" dirty="0" smtClean="0">
                <a:solidFill>
                  <a:srgbClr val="006600"/>
                </a:solidFill>
              </a:rPr>
              <a:t>View &amp; </a:t>
            </a:r>
            <a:r>
              <a:rPr lang="es-CL" sz="2200" b="1" i="1" dirty="0" err="1" smtClean="0">
                <a:solidFill>
                  <a:srgbClr val="006600"/>
                </a:solidFill>
              </a:rPr>
              <a:t>Edit</a:t>
            </a:r>
            <a:r>
              <a:rPr lang="es-CL" sz="2200" b="1" dirty="0" smtClean="0"/>
              <a:t> en la columna derecha.</a:t>
            </a:r>
          </a:p>
        </p:txBody>
      </p:sp>
      <p:pic>
        <p:nvPicPr>
          <p:cNvPr id="7" name="Picture Placeholder 6" descr="090-Select-WAV&amp;TG-Edi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7158" y="1220456"/>
            <a:ext cx="3714775" cy="494339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34</a:t>
            </a:fld>
            <a:endParaRPr kumimoji="0" lang="en-US"/>
          </a:p>
        </p:txBody>
      </p:sp>
      <p:pic>
        <p:nvPicPr>
          <p:cNvPr id="7" name="Picture Placeholder 6" descr="100-Audio+TG-01-Plan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8596" y="1256783"/>
            <a:ext cx="8286808" cy="5027875"/>
          </a:xfrm>
        </p:spPr>
      </p:pic>
      <p:sp>
        <p:nvSpPr>
          <p:cNvPr id="5" name="TextBox 4"/>
          <p:cNvSpPr txBox="1"/>
          <p:nvPr/>
        </p:nvSpPr>
        <p:spPr>
          <a:xfrm>
            <a:off x="1043608" y="4221088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>
                <a:solidFill>
                  <a:srgbClr val="0000FF"/>
                </a:solidFill>
                <a:latin typeface="Arial Black" pitchFamily="34" charset="0"/>
              </a:rPr>
              <a:t>Tier 1 				instrumento</a:t>
            </a:r>
            <a:endParaRPr lang="es-CL" sz="24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4725144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>
                <a:solidFill>
                  <a:srgbClr val="0000FF"/>
                </a:solidFill>
                <a:latin typeface="Arial Black" pitchFamily="34" charset="0"/>
              </a:rPr>
              <a:t>Tier 2 				oraciones</a:t>
            </a:r>
            <a:endParaRPr lang="es-CL" sz="24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5199583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>
                <a:solidFill>
                  <a:srgbClr val="0000FF"/>
                </a:solidFill>
                <a:latin typeface="Arial Black" pitchFamily="34" charset="0"/>
              </a:rPr>
              <a:t>Tier 3 				palabras</a:t>
            </a:r>
            <a:endParaRPr lang="es-CL" sz="2400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Creación de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grids</a:t>
            </a:r>
            <a:r>
              <a:rPr lang="es-CL" dirty="0" smtClean="0"/>
              <a:t>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7" name="Picture Placeholder 6" descr="110-Audio+TG-02-3tiers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8596" y="1256783"/>
            <a:ext cx="8289878" cy="502973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Paréntesis: 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572000" cy="5090120"/>
          </a:xfrm>
        </p:spPr>
        <p:txBody>
          <a:bodyPr>
            <a:normAutofit lnSpcReduction="10000"/>
          </a:bodyPr>
          <a:lstStyle/>
          <a:p>
            <a:r>
              <a:rPr lang="es-CL" b="1" dirty="0" err="1" smtClean="0">
                <a:solidFill>
                  <a:srgbClr val="0000FF"/>
                </a:solidFill>
              </a:rPr>
              <a:t>TAB</a:t>
            </a:r>
            <a:r>
              <a:rPr lang="es-CL" b="1" dirty="0" smtClean="0">
                <a:solidFill>
                  <a:srgbClr val="0000FF"/>
                </a:solidFill>
              </a:rPr>
              <a:t> </a:t>
            </a:r>
            <a:r>
              <a:rPr lang="es-CL" b="1" dirty="0" smtClean="0"/>
              <a:t>(</a:t>
            </a:r>
            <a:r>
              <a:rPr lang="es-CL" b="1" dirty="0" smtClean="0">
                <a:solidFill>
                  <a:srgbClr val="0000FF"/>
                </a:solidFill>
              </a:rPr>
              <a:t>SANGRÍA</a:t>
            </a:r>
            <a:r>
              <a:rPr lang="es-CL" b="1" dirty="0" smtClean="0"/>
              <a:t>)</a:t>
            </a:r>
            <a:r>
              <a:rPr lang="es-CL" b="1" dirty="0" smtClean="0">
                <a:solidFill>
                  <a:srgbClr val="0000FF"/>
                </a:solidFill>
              </a:rPr>
              <a:t/>
            </a:r>
            <a:br>
              <a:rPr lang="es-CL" b="1" dirty="0" smtClean="0">
                <a:solidFill>
                  <a:srgbClr val="0000FF"/>
                </a:solidFill>
              </a:rPr>
            </a:br>
            <a:r>
              <a:rPr lang="es-CL" b="1" dirty="0" smtClean="0">
                <a:solidFill>
                  <a:srgbClr val="0000FF"/>
                </a:solidFill>
              </a:rPr>
              <a:t/>
            </a:r>
            <a:br>
              <a:rPr lang="es-CL" b="1" dirty="0" smtClean="0">
                <a:solidFill>
                  <a:srgbClr val="0000FF"/>
                </a:solidFill>
              </a:rPr>
            </a:br>
            <a:r>
              <a:rPr lang="es-CL" b="1" dirty="0" smtClean="0"/>
              <a:t>Esta tecla permite escuchar la grabación.</a:t>
            </a:r>
          </a:p>
          <a:p>
            <a:endParaRPr lang="es-CL" dirty="0" smtClean="0"/>
          </a:p>
          <a:p>
            <a:r>
              <a:rPr lang="es-CL" dirty="0" smtClean="0"/>
              <a:t>Si un intervalo está seleccionado, se escucha todo el intervalo.</a:t>
            </a:r>
          </a:p>
          <a:p>
            <a:r>
              <a:rPr lang="es-CL" dirty="0" smtClean="0"/>
              <a:t>Si alguna parte de la grabación está seleccionada, esta parte es lo que se escucha. </a:t>
            </a:r>
          </a:p>
          <a:p>
            <a:r>
              <a:rPr lang="es-CL" dirty="0" smtClean="0"/>
              <a:t>Si nada está seleccionado, se escucha el audio a partir del cursor (la línea vertical intermitente y roja).</a:t>
            </a:r>
          </a:p>
          <a:p>
            <a:r>
              <a:rPr lang="es-CL" b="1" dirty="0" smtClean="0"/>
              <a:t>OJO</a:t>
            </a:r>
            <a:r>
              <a:rPr lang="es-CL" dirty="0" smtClean="0"/>
              <a:t>: Praat no permite escuchar una parte demasiado grande de la grabación. Si arroja un error, achica la selección.</a:t>
            </a:r>
          </a:p>
        </p:txBody>
      </p:sp>
      <p:pic>
        <p:nvPicPr>
          <p:cNvPr id="10" name="Picture Placeholder 9" descr="220-Teclado-TAB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216" b="216"/>
          <a:stretch>
            <a:fillRect/>
          </a:stretch>
        </p:blipFill>
        <p:spPr/>
      </p:pic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texto ortográfico en los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37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texto ortográfico en los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572000" cy="5306144"/>
          </a:xfrm>
        </p:spPr>
        <p:txBody>
          <a:bodyPr>
            <a:noAutofit/>
          </a:bodyPr>
          <a:lstStyle/>
          <a:p>
            <a:r>
              <a:rPr lang="es-CL" sz="2000" dirty="0" smtClean="0"/>
              <a:t>Los componentes de la ventana de edición (en la imagen) son los siguientes:</a:t>
            </a:r>
          </a:p>
          <a:p>
            <a:pPr lvl="1"/>
            <a:r>
              <a:rPr lang="es-CL" sz="2000" b="1" dirty="0" smtClean="0">
                <a:solidFill>
                  <a:srgbClr val="0000FF"/>
                </a:solidFill>
              </a:rPr>
              <a:t>Área para ingresar texto</a:t>
            </a:r>
          </a:p>
          <a:p>
            <a:pPr lvl="2"/>
            <a:r>
              <a:rPr lang="es-CL" dirty="0" smtClean="0"/>
              <a:t>Sólo aquí se puede </a:t>
            </a:r>
            <a:r>
              <a:rPr lang="es-CL" dirty="0" err="1" smtClean="0"/>
              <a:t>tipear</a:t>
            </a:r>
            <a:endParaRPr lang="es-CL" dirty="0" smtClean="0"/>
          </a:p>
          <a:p>
            <a:pPr lvl="1"/>
            <a:r>
              <a:rPr lang="es-CL" sz="2000" b="1" dirty="0" smtClean="0">
                <a:solidFill>
                  <a:srgbClr val="0000FF"/>
                </a:solidFill>
              </a:rPr>
              <a:t>Oscilograma y espectrograma</a:t>
            </a:r>
          </a:p>
          <a:p>
            <a:pPr lvl="2"/>
            <a:r>
              <a:rPr lang="es-CL" dirty="0" smtClean="0"/>
              <a:t>Permiten seleccionar un instante o una parte de la grabación (tiempo)</a:t>
            </a:r>
          </a:p>
          <a:p>
            <a:pPr lvl="1"/>
            <a:r>
              <a:rPr lang="es-CL" sz="2000" b="1" dirty="0" smtClean="0">
                <a:solidFill>
                  <a:srgbClr val="0000FF"/>
                </a:solidFill>
              </a:rPr>
              <a:t>Tiers</a:t>
            </a:r>
          </a:p>
          <a:p>
            <a:pPr lvl="2"/>
            <a:r>
              <a:rPr lang="es-CL" dirty="0" smtClean="0"/>
              <a:t>Seleccionar tiers</a:t>
            </a:r>
          </a:p>
          <a:p>
            <a:pPr lvl="2"/>
            <a:r>
              <a:rPr lang="es-CL" dirty="0" smtClean="0"/>
              <a:t>Seleccionar intervalos</a:t>
            </a:r>
          </a:p>
          <a:p>
            <a:pPr lvl="2"/>
            <a:r>
              <a:rPr lang="es-CL" dirty="0" smtClean="0"/>
              <a:t>También se puede hacer clic en esta área para ingresar texto (aunque técnicamente, se ingresa arriba)</a:t>
            </a:r>
          </a:p>
        </p:txBody>
      </p:sp>
      <p:pic>
        <p:nvPicPr>
          <p:cNvPr id="7" name="Picture Placeholder 6" descr="115-PartsOfTextGri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216" b="216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texto ortográfico en los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39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s-CL" sz="2400" dirty="0" smtClean="0"/>
              <a:t>Para ingresar cualquier tipo de texto en un </a:t>
            </a:r>
            <a:r>
              <a:rPr lang="es-CL" sz="2400" dirty="0" err="1" smtClean="0"/>
              <a:t>text</a:t>
            </a:r>
            <a:r>
              <a:rPr lang="es-CL" sz="2400" dirty="0" smtClean="0"/>
              <a:t> </a:t>
            </a:r>
            <a:r>
              <a:rPr lang="es-CL" sz="2400" dirty="0" err="1" smtClean="0"/>
              <a:t>grid</a:t>
            </a:r>
            <a:r>
              <a:rPr lang="es-CL" sz="2400" dirty="0" smtClean="0"/>
              <a:t>:</a:t>
            </a:r>
          </a:p>
          <a:p>
            <a:pPr lvl="1"/>
            <a:r>
              <a:rPr lang="es-CL" sz="2400" dirty="0" smtClean="0"/>
              <a:t>1. Selecciona el tier y el intervalo.</a:t>
            </a:r>
          </a:p>
          <a:p>
            <a:pPr lvl="1"/>
            <a:r>
              <a:rPr lang="es-CL" sz="2400" dirty="0" smtClean="0"/>
              <a:t>2. ¡</a:t>
            </a:r>
            <a:r>
              <a:rPr lang="es-CL" sz="2400" dirty="0" err="1" smtClean="0"/>
              <a:t>Tipea</a:t>
            </a:r>
            <a:r>
              <a:rPr lang="es-CL" sz="2400" dirty="0" smtClean="0"/>
              <a:t>!</a:t>
            </a:r>
          </a:p>
          <a:p>
            <a:pPr lvl="1"/>
            <a:endParaRPr lang="es-CL" sz="2400" dirty="0" smtClean="0"/>
          </a:p>
          <a:p>
            <a:pPr lvl="1"/>
            <a:endParaRPr lang="es-CL" sz="2400" dirty="0" smtClean="0"/>
          </a:p>
          <a:p>
            <a:pPr lvl="1"/>
            <a:r>
              <a:rPr lang="es-CL" sz="2400" dirty="0" smtClean="0"/>
              <a:t>Coloca el texto “</a:t>
            </a:r>
            <a:r>
              <a:rPr lang="es-CL" sz="2400" dirty="0" smtClean="0">
                <a:solidFill>
                  <a:srgbClr val="0000FF"/>
                </a:solidFill>
              </a:rPr>
              <a:t>Lectura de oraciones</a:t>
            </a:r>
            <a:r>
              <a:rPr lang="es-CL" sz="2400" dirty="0" smtClean="0"/>
              <a:t>” en el único intervalo del primer tier.</a:t>
            </a:r>
            <a:endParaRPr lang="es-CL" sz="2400" dirty="0"/>
          </a:p>
        </p:txBody>
      </p:sp>
      <p:pic>
        <p:nvPicPr>
          <p:cNvPr id="10" name="Picture Placeholder 9" descr="120-TG-Select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216" b="216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4572000" y="3985900"/>
            <a:ext cx="4104456" cy="52322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EJERCICIO 1</a:t>
            </a:r>
            <a:endParaRPr lang="es-CL" sz="2800" b="1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Programas requeridos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texto ortográfico en los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El texto siempre aparece en dos lugares:</a:t>
            </a:r>
          </a:p>
          <a:p>
            <a:pPr lvl="1"/>
            <a:r>
              <a:rPr lang="es-CL" sz="2400" dirty="0" smtClean="0"/>
              <a:t>El </a:t>
            </a:r>
            <a:r>
              <a:rPr lang="es-CL" sz="2400" b="1" dirty="0" smtClean="0"/>
              <a:t>área de ingreso de texto </a:t>
            </a:r>
            <a:r>
              <a:rPr lang="es-CL" sz="2400" dirty="0" smtClean="0"/>
              <a:t>(donde los símbolos fonéticos no se muestran correctamente).</a:t>
            </a:r>
          </a:p>
          <a:p>
            <a:pPr lvl="1"/>
            <a:r>
              <a:rPr lang="es-CL" sz="2400" dirty="0" smtClean="0"/>
              <a:t>El </a:t>
            </a:r>
            <a:r>
              <a:rPr lang="es-CL" sz="2400" b="1" dirty="0" smtClean="0"/>
              <a:t>intervalo</a:t>
            </a:r>
            <a:r>
              <a:rPr lang="es-CL" sz="2400" dirty="0" smtClean="0"/>
              <a:t> del tier correspondiente.</a:t>
            </a:r>
            <a:endParaRPr lang="es-CL" sz="2400" dirty="0"/>
          </a:p>
        </p:txBody>
      </p:sp>
      <p:pic>
        <p:nvPicPr>
          <p:cNvPr id="7" name="Picture Placeholder 6" descr="125-IngresarTextoComun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Crear intervalos en los distintos tiers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41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572000" cy="5090120"/>
          </a:xfrm>
        </p:spPr>
        <p:txBody>
          <a:bodyPr>
            <a:normAutofit/>
          </a:bodyPr>
          <a:lstStyle/>
          <a:p>
            <a:r>
              <a:rPr lang="es-CL" sz="2400" dirty="0" smtClean="0"/>
              <a:t>Como ya se dijo, hay dos tipos de tiers: </a:t>
            </a:r>
            <a:r>
              <a:rPr lang="es-CL" sz="2400" b="1" dirty="0" smtClean="0">
                <a:solidFill>
                  <a:srgbClr val="0000FF"/>
                </a:solidFill>
              </a:rPr>
              <a:t>tiers de intervalos </a:t>
            </a:r>
            <a:r>
              <a:rPr lang="es-CL" sz="2400" dirty="0" smtClean="0"/>
              <a:t>y </a:t>
            </a:r>
            <a:r>
              <a:rPr lang="es-CL" sz="2400" b="1" dirty="0" smtClean="0">
                <a:solidFill>
                  <a:srgbClr val="0000FF"/>
                </a:solidFill>
              </a:rPr>
              <a:t>tiers de puntos</a:t>
            </a:r>
            <a:r>
              <a:rPr lang="es-CL" sz="2400" dirty="0" smtClean="0"/>
              <a:t>. </a:t>
            </a:r>
            <a:endParaRPr lang="es-CL" sz="2400" b="1" dirty="0" smtClean="0"/>
          </a:p>
          <a:p>
            <a:r>
              <a:rPr lang="es-CL" sz="2400" dirty="0" smtClean="0"/>
              <a:t>Éstos pueden contener cualquier cosa:</a:t>
            </a:r>
          </a:p>
          <a:p>
            <a:pPr lvl="1"/>
            <a:r>
              <a:rPr lang="es-CL" sz="2400" dirty="0" smtClean="0"/>
              <a:t>una descripción de la grabación</a:t>
            </a:r>
          </a:p>
          <a:p>
            <a:pPr lvl="1"/>
            <a:r>
              <a:rPr lang="es-CL" sz="2400" dirty="0" smtClean="0"/>
              <a:t>oraciones, palabras, fonemas</a:t>
            </a:r>
          </a:p>
          <a:p>
            <a:pPr lvl="1"/>
            <a:r>
              <a:rPr lang="es-CL" sz="2400" dirty="0" smtClean="0"/>
              <a:t>apuntes, diagnósticos, observaciones</a:t>
            </a:r>
          </a:p>
          <a:p>
            <a:pPr lvl="1"/>
            <a:r>
              <a:rPr lang="es-CL" sz="2400" dirty="0" smtClean="0"/>
              <a:t>etc.</a:t>
            </a:r>
          </a:p>
        </p:txBody>
      </p:sp>
      <p:pic>
        <p:nvPicPr>
          <p:cNvPr id="7" name="Picture Placeholder 6" descr="127-SelectTier2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572000" cy="5090120"/>
          </a:xfrm>
        </p:spPr>
        <p:txBody>
          <a:bodyPr>
            <a:normAutofit/>
          </a:bodyPr>
          <a:lstStyle/>
          <a:p>
            <a:r>
              <a:rPr lang="es-CL" sz="2400" dirty="0" smtClean="0"/>
              <a:t>Los </a:t>
            </a:r>
            <a:r>
              <a:rPr lang="es-CL" sz="2400" b="1" dirty="0" smtClean="0">
                <a:solidFill>
                  <a:srgbClr val="0000FF"/>
                </a:solidFill>
              </a:rPr>
              <a:t>intervalos</a:t>
            </a:r>
            <a:r>
              <a:rPr lang="es-CL" sz="2400" dirty="0" smtClean="0"/>
              <a:t> corresponden a un </a:t>
            </a:r>
            <a:r>
              <a:rPr lang="es-CL" sz="2400" b="1" dirty="0" smtClean="0"/>
              <a:t>lapso de tiempo</a:t>
            </a:r>
            <a:r>
              <a:rPr lang="es-CL" sz="2400" dirty="0" smtClean="0"/>
              <a:t>: </a:t>
            </a:r>
            <a:br>
              <a:rPr lang="es-CL" sz="2400" dirty="0" smtClean="0"/>
            </a:br>
            <a:r>
              <a:rPr lang="es-CL" sz="2400" dirty="0" smtClean="0"/>
              <a:t>	09:42 – 09:47</a:t>
            </a:r>
          </a:p>
          <a:p>
            <a:r>
              <a:rPr lang="es-CL" sz="2400" dirty="0" smtClean="0"/>
              <a:t>Los </a:t>
            </a:r>
            <a:r>
              <a:rPr lang="es-CL" sz="2400" b="1" dirty="0" smtClean="0">
                <a:solidFill>
                  <a:srgbClr val="0000FF"/>
                </a:solidFill>
              </a:rPr>
              <a:t>puntos</a:t>
            </a:r>
            <a:r>
              <a:rPr lang="es-CL" sz="2400" dirty="0" smtClean="0"/>
              <a:t> corresponden a un </a:t>
            </a:r>
            <a:r>
              <a:rPr lang="es-CL" sz="2400" b="1" dirty="0" smtClean="0"/>
              <a:t>instante</a:t>
            </a:r>
            <a:r>
              <a:rPr lang="es-CL" sz="2400" dirty="0" smtClean="0"/>
              <a:t> en el tiempo:</a:t>
            </a:r>
            <a:br>
              <a:rPr lang="es-CL" sz="2400" dirty="0" smtClean="0"/>
            </a:br>
            <a:r>
              <a:rPr lang="es-CL" sz="2400" dirty="0" smtClean="0"/>
              <a:t>	09:42</a:t>
            </a:r>
          </a:p>
          <a:p>
            <a:r>
              <a:rPr lang="es-CL" sz="2400" b="1" dirty="0" smtClean="0"/>
              <a:t>En este </a:t>
            </a:r>
            <a:r>
              <a:rPr lang="es-CL" sz="2400" b="1" dirty="0" err="1" smtClean="0"/>
              <a:t>text</a:t>
            </a:r>
            <a:r>
              <a:rPr lang="es-CL" sz="2400" b="1" dirty="0" smtClean="0"/>
              <a:t> </a:t>
            </a:r>
            <a:r>
              <a:rPr lang="es-CL" sz="2400" b="1" dirty="0" err="1" smtClean="0"/>
              <a:t>grid</a:t>
            </a:r>
            <a:r>
              <a:rPr lang="es-CL" sz="2400" b="1" dirty="0" smtClean="0"/>
              <a:t> sólo hay tiers de intervalos.</a:t>
            </a:r>
            <a:endParaRPr lang="es-CL" sz="2400" dirty="0"/>
          </a:p>
        </p:txBody>
      </p:sp>
      <p:pic>
        <p:nvPicPr>
          <p:cNvPr id="7" name="Picture Placeholder 6" descr="127-SelectTier2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44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rmAutofit/>
          </a:bodyPr>
          <a:lstStyle/>
          <a:p>
            <a:r>
              <a:rPr lang="es-CL" sz="2400" b="1" dirty="0" smtClean="0"/>
              <a:t>Para crear un intervalo dentro de un tier (1/6):</a:t>
            </a:r>
          </a:p>
          <a:p>
            <a:pPr lvl="1"/>
            <a:r>
              <a:rPr lang="es-CL" sz="2100" dirty="0" smtClean="0"/>
              <a:t>Haz clic en el segundo tier (“oraciones”).</a:t>
            </a:r>
          </a:p>
          <a:p>
            <a:pPr lvl="1"/>
            <a:r>
              <a:rPr lang="es-CL" sz="2100" dirty="0" smtClean="0"/>
              <a:t>El tier se vuelve amarillo, y su número y nombre, rojo.</a:t>
            </a:r>
          </a:p>
        </p:txBody>
      </p:sp>
      <p:pic>
        <p:nvPicPr>
          <p:cNvPr id="7" name="Picture Placeholder 6" descr="127-SelectTier2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090120"/>
          </a:xfrm>
        </p:spPr>
        <p:txBody>
          <a:bodyPr>
            <a:normAutofit/>
          </a:bodyPr>
          <a:lstStyle/>
          <a:p>
            <a:r>
              <a:rPr lang="es-CL" sz="2400" b="1" dirty="0" smtClean="0"/>
              <a:t>Para crear un intervalo dentro de un tier (2/6):</a:t>
            </a:r>
          </a:p>
          <a:p>
            <a:pPr lvl="1"/>
            <a:r>
              <a:rPr lang="es-CL" sz="2100" u="sng" dirty="0" smtClean="0"/>
              <a:t>En el </a:t>
            </a:r>
            <a:r>
              <a:rPr lang="es-CL" sz="2100" u="sng" dirty="0" smtClean="0">
                <a:solidFill>
                  <a:srgbClr val="0000FF"/>
                </a:solidFill>
              </a:rPr>
              <a:t>oscilograma</a:t>
            </a:r>
            <a:r>
              <a:rPr lang="es-CL" sz="2100" u="sng" dirty="0" smtClean="0"/>
              <a:t> o el </a:t>
            </a:r>
            <a:r>
              <a:rPr lang="es-CL" sz="2100" u="sng" dirty="0" smtClean="0">
                <a:solidFill>
                  <a:srgbClr val="0000FF"/>
                </a:solidFill>
              </a:rPr>
              <a:t>espectrograma</a:t>
            </a:r>
            <a:r>
              <a:rPr lang="es-CL" sz="2100" dirty="0" smtClean="0"/>
              <a:t>,* selecciona el momento en el tiempo donde quieres que comience el intervalo.</a:t>
            </a:r>
          </a:p>
        </p:txBody>
      </p:sp>
      <p:pic>
        <p:nvPicPr>
          <p:cNvPr id="7" name="Picture Placeholder 6" descr="130-TG-SelectIntervalStar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090120"/>
          </a:xfrm>
        </p:spPr>
        <p:txBody>
          <a:bodyPr>
            <a:normAutofit/>
          </a:bodyPr>
          <a:lstStyle/>
          <a:p>
            <a:r>
              <a:rPr lang="es-CL" sz="2400" b="1" dirty="0" smtClean="0"/>
              <a:t>Para crear un intervalo dentro de un tier (2/6):</a:t>
            </a:r>
          </a:p>
          <a:p>
            <a:pPr lvl="1"/>
            <a:r>
              <a:rPr lang="es-CL" sz="2100" dirty="0" smtClean="0"/>
              <a:t>Aquí, vamos a seleccionar un punto de inicio que esté justo antes del comienzo del primer enunciado.</a:t>
            </a:r>
          </a:p>
          <a:p>
            <a:pPr lvl="1">
              <a:buNone/>
            </a:pPr>
            <a:r>
              <a:rPr lang="es-CL" sz="1700" dirty="0" smtClean="0"/>
              <a:t>* (Si haces clic en el </a:t>
            </a:r>
            <a:r>
              <a:rPr lang="es-CL" sz="1700" dirty="0" err="1" smtClean="0"/>
              <a:t>text</a:t>
            </a:r>
            <a:r>
              <a:rPr lang="es-CL" sz="1700" dirty="0" smtClean="0"/>
              <a:t> </a:t>
            </a:r>
            <a:r>
              <a:rPr lang="es-CL" sz="1700" dirty="0" err="1" smtClean="0"/>
              <a:t>grid</a:t>
            </a:r>
            <a:r>
              <a:rPr lang="es-CL" sz="1700" dirty="0" smtClean="0"/>
              <a:t>, se selecciona todo el intervalo automáticamente, lo cual impide hacer nuevos intervalos).</a:t>
            </a:r>
          </a:p>
        </p:txBody>
      </p:sp>
      <p:pic>
        <p:nvPicPr>
          <p:cNvPr id="7" name="Picture Placeholder 6" descr="130-TG-SelectIntervalStar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1702667" y="1214438"/>
            <a:ext cx="1380947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47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/>
              <a:t>Para crear un intervalo dentro de un tier (3/6):</a:t>
            </a:r>
          </a:p>
          <a:p>
            <a:endParaRPr lang="es-CL" sz="2400" dirty="0" smtClean="0"/>
          </a:p>
          <a:p>
            <a:pPr lvl="1"/>
            <a:r>
              <a:rPr lang="es-CL" sz="2400" dirty="0" smtClean="0"/>
              <a:t>Haz clic en el pequeño círculo que está en la parte superior del segundo tier.</a:t>
            </a:r>
          </a:p>
          <a:p>
            <a:endParaRPr lang="es-CL" sz="2400" dirty="0"/>
          </a:p>
        </p:txBody>
      </p:sp>
      <p:pic>
        <p:nvPicPr>
          <p:cNvPr id="10" name="Picture Placeholder 9" descr="140-TG-CutIntervalStar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/>
              <a:t>Para crear un intervalo dentro de un tier (4/6):</a:t>
            </a:r>
          </a:p>
          <a:p>
            <a:endParaRPr lang="es-CL" sz="2400" dirty="0" smtClean="0"/>
          </a:p>
          <a:p>
            <a:pPr lvl="1"/>
            <a:r>
              <a:rPr lang="es-CL" sz="2400" b="1" dirty="0" smtClean="0"/>
              <a:t>¡Listo! </a:t>
            </a: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dirty="0" smtClean="0"/>
              <a:t>Acabas de crear el punto de inicio de un intervalo: la línea vertical gruesa que está en el segundo tier.</a:t>
            </a:r>
          </a:p>
          <a:p>
            <a:pPr lvl="1"/>
            <a:endParaRPr lang="es-CL" sz="2400" dirty="0" smtClean="0"/>
          </a:p>
          <a:p>
            <a:pPr lvl="1"/>
            <a:r>
              <a:rPr lang="es-CL" sz="2400" dirty="0" smtClean="0"/>
              <a:t>Esta línea puede arrastrarse con el mouse.</a:t>
            </a:r>
          </a:p>
        </p:txBody>
      </p:sp>
      <p:pic>
        <p:nvPicPr>
          <p:cNvPr id="10" name="Picture Placeholder 9" descr="150-TG-IntervalStartVisible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49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/>
              <a:t>Para crear un intervalo dentro de un tier (5/6):</a:t>
            </a:r>
          </a:p>
          <a:p>
            <a:endParaRPr lang="es-CL" sz="2400" dirty="0" smtClean="0"/>
          </a:p>
          <a:p>
            <a:pPr lvl="1"/>
            <a:r>
              <a:rPr lang="es-CL" sz="2400" dirty="0" smtClean="0"/>
              <a:t>Ahora, segmenta el tier de nuevo, esta vez al final del primer enunciado.</a:t>
            </a:r>
          </a:p>
        </p:txBody>
      </p:sp>
      <p:pic>
        <p:nvPicPr>
          <p:cNvPr id="7" name="Picture Placeholder 6" descr="160-TG-SelectIntervalEn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Programas requeridos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b="1" dirty="0" smtClean="0"/>
              <a:t>Praat</a:t>
            </a:r>
          </a:p>
          <a:p>
            <a:pPr lvl="1"/>
            <a:r>
              <a:rPr lang="es-CL" dirty="0" smtClean="0"/>
              <a:t>El cortaplumas suizo del análisis fonético.</a:t>
            </a:r>
            <a:br>
              <a:rPr lang="es-CL" dirty="0" smtClean="0"/>
            </a:br>
            <a:r>
              <a:rPr lang="es-CL" dirty="0" smtClean="0">
                <a:hlinkClick r:id="rId3"/>
              </a:rPr>
              <a:t>www.praat.org</a:t>
            </a:r>
            <a:endParaRPr lang="es-CL" dirty="0" smtClean="0"/>
          </a:p>
          <a:p>
            <a:r>
              <a:rPr lang="es-CL" b="1" dirty="0" smtClean="0"/>
              <a:t>Lenz</a:t>
            </a:r>
          </a:p>
          <a:p>
            <a:pPr lvl="1"/>
            <a:r>
              <a:rPr lang="es-CL" dirty="0" smtClean="0"/>
              <a:t>Programa que permite digitar directamente en AFI.</a:t>
            </a:r>
            <a:br>
              <a:rPr lang="es-CL" dirty="0" smtClean="0"/>
            </a:br>
            <a:r>
              <a:rPr lang="en-US" dirty="0" smtClean="0">
                <a:hlinkClick r:id="rId4"/>
              </a:rPr>
              <a:t>sadowsky.cl/lenz-es.html</a:t>
            </a:r>
            <a:endParaRPr lang="es-CL" dirty="0" smtClean="0"/>
          </a:p>
          <a:p>
            <a:r>
              <a:rPr lang="es-CL" b="1" dirty="0" smtClean="0"/>
              <a:t>Fuentes tipográficas AFI de SIL</a:t>
            </a:r>
          </a:p>
          <a:p>
            <a:pPr lvl="1"/>
            <a:r>
              <a:rPr lang="es-CL" dirty="0" smtClean="0"/>
              <a:t>Las fuentes Unicode Charis SIL y Doulos SIL (y sus versiones compactas) son el estándar de facto en el mundo.</a:t>
            </a:r>
            <a:br>
              <a:rPr lang="es-CL" dirty="0" smtClean="0"/>
            </a:br>
            <a:r>
              <a:rPr lang="es-CL" dirty="0" smtClean="0">
                <a:hlinkClick r:id="rId5"/>
              </a:rPr>
              <a:t>Charis SIL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>
                <a:hlinkClick r:id="rId6"/>
              </a:rPr>
              <a:t>Doulos SIL</a:t>
            </a:r>
            <a:endParaRPr lang="es-CL" dirty="0" smtClean="0"/>
          </a:p>
          <a:p>
            <a:pPr lvl="1"/>
            <a:endParaRPr lang="es-CL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/>
              <a:t>Para crear un intervalo dentro de un tier (6/6):</a:t>
            </a:r>
          </a:p>
          <a:p>
            <a:endParaRPr lang="es-CL" sz="2400" dirty="0" smtClean="0"/>
          </a:p>
          <a:p>
            <a:pPr lvl="1"/>
            <a:r>
              <a:rPr lang="es-CL" sz="2400" dirty="0" smtClean="0"/>
              <a:t>Deberías ver algo similar a esta imagen ahora.</a:t>
            </a:r>
          </a:p>
        </p:txBody>
      </p:sp>
      <p:pic>
        <p:nvPicPr>
          <p:cNvPr id="10" name="Picture Placeholder 9" descr="170-TG-IntervalEndVisible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intervalos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51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018112"/>
          </a:xfrm>
        </p:spPr>
        <p:txBody>
          <a:bodyPr/>
          <a:lstStyle/>
          <a:p>
            <a:pPr>
              <a:buNone/>
            </a:pPr>
            <a:endParaRPr lang="es-CL" b="1" dirty="0" smtClean="0"/>
          </a:p>
          <a:p>
            <a:endParaRPr lang="es-CL" dirty="0" smtClean="0"/>
          </a:p>
          <a:p>
            <a:r>
              <a:rPr lang="es-CL" dirty="0" smtClean="0">
                <a:solidFill>
                  <a:srgbClr val="0000FF"/>
                </a:solidFill>
              </a:rPr>
              <a:t>Segmenta el segundo tier de tal modo que cada uno de los cinco enunciados quede en un intervalo distinto.</a:t>
            </a:r>
          </a:p>
          <a:p>
            <a:endParaRPr lang="es-CL" dirty="0" smtClean="0"/>
          </a:p>
          <a:p>
            <a:r>
              <a:rPr lang="es-CL" dirty="0" smtClean="0"/>
              <a:t>Si lo haces bien, cada uno de los silencios que hay entre los enunciados también va a quedar en un intervalo distinto.</a:t>
            </a:r>
          </a:p>
          <a:p>
            <a:endParaRPr lang="es-CL" dirty="0" smtClean="0"/>
          </a:p>
          <a:p>
            <a:r>
              <a:rPr lang="es-CL" dirty="0" smtClean="0"/>
              <a:t>Una segmentación a este nivel (de intervalos relativamente largos) hace que sea mucho más fácil desplazarse por la grabación.</a:t>
            </a:r>
            <a:endParaRPr lang="es-CL" dirty="0"/>
          </a:p>
        </p:txBody>
      </p:sp>
      <p:pic>
        <p:nvPicPr>
          <p:cNvPr id="10" name="Picture Placeholder 9" descr="190-TG-AllTGsCreated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  <p:sp>
        <p:nvSpPr>
          <p:cNvPr id="6" name="TextBox 5"/>
          <p:cNvSpPr txBox="1"/>
          <p:nvPr/>
        </p:nvSpPr>
        <p:spPr>
          <a:xfrm>
            <a:off x="4572000" y="1268760"/>
            <a:ext cx="4104456" cy="52322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EJERCICIO 2</a:t>
            </a:r>
            <a:endParaRPr lang="es-CL" sz="2800" b="1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52</a:t>
            </a:fld>
            <a:endParaRPr kumimoji="0" lang="en-US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53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En Praat, se </a:t>
            </a:r>
            <a:r>
              <a:rPr lang="es-CL" i="1" dirty="0" smtClean="0"/>
              <a:t>puede</a:t>
            </a:r>
            <a:r>
              <a:rPr lang="es-CL" dirty="0" smtClean="0"/>
              <a:t> hacer casi todo a través de los distintos </a:t>
            </a:r>
            <a:r>
              <a:rPr lang="es-CL" dirty="0" err="1" smtClean="0"/>
              <a:t>menúes</a:t>
            </a:r>
            <a:r>
              <a:rPr lang="es-CL" dirty="0" smtClean="0"/>
              <a:t> y botones, utilizando el mouse.</a:t>
            </a:r>
          </a:p>
          <a:p>
            <a:endParaRPr lang="es-CL" dirty="0" smtClean="0"/>
          </a:p>
          <a:p>
            <a:r>
              <a:rPr lang="es-CL" dirty="0" smtClean="0"/>
              <a:t>Sin embargo, trabajar así tiene sus desventajas:</a:t>
            </a:r>
          </a:p>
          <a:p>
            <a:pPr lvl="1"/>
            <a:r>
              <a:rPr lang="es-CL" dirty="0" smtClean="0"/>
              <a:t>Es lento.</a:t>
            </a:r>
          </a:p>
          <a:p>
            <a:pPr lvl="1"/>
            <a:r>
              <a:rPr lang="es-CL" dirty="0" smtClean="0"/>
              <a:t>Requiere que la mano alterne constantemente entre el teclado y el mouse.</a:t>
            </a:r>
          </a:p>
          <a:p>
            <a:pPr lvl="1"/>
            <a:r>
              <a:rPr lang="es-CL" dirty="0" smtClean="0"/>
              <a:t>Es incómodo.</a:t>
            </a:r>
          </a:p>
          <a:p>
            <a:r>
              <a:rPr lang="es-CL" dirty="0" smtClean="0"/>
              <a:t>Por eso, conviene aprender a utilizar algunos </a:t>
            </a:r>
            <a:r>
              <a:rPr lang="es-CL" dirty="0" smtClean="0">
                <a:solidFill>
                  <a:srgbClr val="0000FF"/>
                </a:solidFill>
              </a:rPr>
              <a:t>accesos directos</a:t>
            </a:r>
            <a:r>
              <a:rPr lang="es-CL" dirty="0" smtClean="0"/>
              <a:t>.</a:t>
            </a:r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54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sz="2400" b="1" dirty="0" smtClean="0"/>
              <a:t>Teclas</a:t>
            </a:r>
          </a:p>
          <a:p>
            <a:pPr>
              <a:buNone/>
            </a:pPr>
            <a:endParaRPr lang="es-CL" sz="2400" b="1" dirty="0" smtClean="0"/>
          </a:p>
        </p:txBody>
      </p:sp>
      <p:pic>
        <p:nvPicPr>
          <p:cNvPr id="6" name="Picture 5" descr="keyboar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3267764"/>
            <a:ext cx="8820472" cy="3041556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580456" y="1297568"/>
          <a:ext cx="6096000" cy="14833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b="1" dirty="0" err="1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TAB</a:t>
                      </a:r>
                      <a:r>
                        <a:rPr lang="es-CL" b="1" dirty="0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, SANGRÍA</a:t>
                      </a:r>
                      <a:endParaRPr lang="es-CL" b="1" dirty="0"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b="1" dirty="0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ALT</a:t>
                      </a:r>
                      <a:endParaRPr lang="es-CL" b="1" dirty="0"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>
                    <a:solidFill>
                      <a:srgbClr val="FF33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b="1" dirty="0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MAYÚS / SHIFT</a:t>
                      </a:r>
                      <a:endParaRPr lang="es-CL" b="1" dirty="0"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b="1" dirty="0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BORRAR / RETROCEDER</a:t>
                      </a:r>
                      <a:endParaRPr lang="es-CL" b="1" dirty="0"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CTRL</a:t>
                      </a:r>
                      <a:endParaRPr lang="es-CL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b="1" dirty="0" err="1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INTRO</a:t>
                      </a:r>
                      <a:r>
                        <a:rPr lang="es-CL" b="1" dirty="0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 /</a:t>
                      </a:r>
                      <a:r>
                        <a:rPr lang="es-CL" b="1" baseline="0" dirty="0" smtClean="0"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 ENTER</a:t>
                      </a:r>
                      <a:endParaRPr lang="es-CL" b="1" dirty="0"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haris SIL Compact" pitchFamily="2" charset="0"/>
                          <a:ea typeface="Charis SIL Compact" pitchFamily="2" charset="0"/>
                          <a:cs typeface="Charis SIL Compact" pitchFamily="2" charset="0"/>
                        </a:rPr>
                        <a:t>WIN / WINDOWS</a:t>
                      </a:r>
                      <a:endParaRPr lang="es-CL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b="1" dirty="0">
                        <a:latin typeface="Charis SIL Compact" pitchFamily="2" charset="0"/>
                        <a:ea typeface="Charis SIL Compact" pitchFamily="2" charset="0"/>
                        <a:cs typeface="Charis SIL Compact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MAYÚS</a:t>
            </a:r>
            <a:r>
              <a:rPr lang="es-CL" sz="2400" b="1" dirty="0" smtClean="0"/>
              <a:t>+ </a:t>
            </a:r>
            <a:r>
              <a:rPr lang="es-CL" sz="2400" b="1" dirty="0" err="1" smtClean="0">
                <a:solidFill>
                  <a:srgbClr val="0000FF"/>
                </a:solidFill>
              </a:rPr>
              <a:t>TAB</a:t>
            </a: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Escuchar todo el audio que está visible en la ventana, independiente de lo que esté seleccionado.</a:t>
            </a:r>
          </a:p>
        </p:txBody>
      </p:sp>
      <p:pic>
        <p:nvPicPr>
          <p:cNvPr id="8" name="Picture Placeholder 7" descr="230-Teclado-SHFT+TAB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ALT</a:t>
            </a:r>
            <a:r>
              <a:rPr lang="es-CL" sz="2400" dirty="0" smtClean="0">
                <a:solidFill>
                  <a:srgbClr val="0000FF"/>
                </a:solidFill>
              </a:rPr>
              <a:t> </a:t>
            </a:r>
            <a:r>
              <a:rPr lang="es-CL" sz="2400" dirty="0" smtClean="0"/>
              <a:t>+ </a:t>
            </a:r>
            <a:r>
              <a:rPr lang="es-CL" sz="2400" b="1" dirty="0" smtClean="0">
                <a:solidFill>
                  <a:srgbClr val="0000FF"/>
                </a:solidFill>
              </a:rPr>
              <a:t>←</a:t>
            </a:r>
            <a:r>
              <a:rPr lang="es-CL" sz="2400" b="1" dirty="0" smtClean="0"/>
              <a:t/>
            </a:r>
            <a:br>
              <a:rPr lang="es-CL" sz="2400" b="1" dirty="0" smtClean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dirty="0" smtClean="0"/>
              <a:t>Desplazarse un intervalo hacia la izquierda.</a:t>
            </a:r>
          </a:p>
        </p:txBody>
      </p:sp>
      <p:pic>
        <p:nvPicPr>
          <p:cNvPr id="8" name="Picture Placeholder 7" descr="200-Teclado-ALT+Arrows-Lef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57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ALT</a:t>
            </a:r>
            <a:r>
              <a:rPr lang="es-CL" sz="2400" dirty="0" smtClean="0">
                <a:solidFill>
                  <a:srgbClr val="0000FF"/>
                </a:solidFill>
              </a:rPr>
              <a:t> </a:t>
            </a:r>
            <a:r>
              <a:rPr lang="es-CL" sz="2400" dirty="0" smtClean="0"/>
              <a:t>+</a:t>
            </a:r>
            <a:r>
              <a:rPr lang="es-CL" sz="2400" dirty="0" smtClean="0">
                <a:solidFill>
                  <a:srgbClr val="0000FF"/>
                </a:solidFill>
              </a:rPr>
              <a:t> </a:t>
            </a:r>
            <a:r>
              <a:rPr lang="es-CL" sz="2400" b="1" dirty="0" smtClean="0">
                <a:solidFill>
                  <a:srgbClr val="0000FF"/>
                </a:solidFill>
              </a:rPr>
              <a:t>→</a:t>
            </a:r>
            <a:r>
              <a:rPr lang="es-CL" sz="2400" b="1" dirty="0" smtClean="0"/>
              <a:t/>
            </a:r>
            <a:br>
              <a:rPr lang="es-CL" sz="2400" b="1" dirty="0" smtClean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dirty="0" smtClean="0"/>
              <a:t>Desplazarse un intervalo hacia la derecha.</a:t>
            </a:r>
          </a:p>
        </p:txBody>
      </p:sp>
      <p:pic>
        <p:nvPicPr>
          <p:cNvPr id="11" name="Picture Placeholder 10" descr="210-Teclado-ALT+Arrows-Right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ALT </a:t>
            </a:r>
            <a:r>
              <a:rPr lang="es-CL" sz="2400" b="1" dirty="0" smtClean="0"/>
              <a:t>+ </a:t>
            </a:r>
            <a:r>
              <a:rPr lang="es-CL" sz="2400" b="1" dirty="0" smtClean="0">
                <a:solidFill>
                  <a:srgbClr val="0000FF"/>
                </a:solidFill>
              </a:rPr>
              <a:t>↑</a:t>
            </a:r>
          </a:p>
          <a:p>
            <a:pPr>
              <a:buNone/>
            </a:pP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Desplazarse al tier superior.</a:t>
            </a:r>
            <a:endParaRPr lang="es-CL" sz="2400" i="1" dirty="0" smtClean="0"/>
          </a:p>
        </p:txBody>
      </p:sp>
      <p:pic>
        <p:nvPicPr>
          <p:cNvPr id="11" name="Picture Placeholder 10" descr="260a-Teclado-ALT+UP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59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ALT </a:t>
            </a:r>
            <a:r>
              <a:rPr lang="es-CL" sz="2400" b="1" dirty="0" smtClean="0"/>
              <a:t>+ </a:t>
            </a:r>
            <a:r>
              <a:rPr lang="es-CL" sz="2400" b="1" dirty="0" smtClean="0">
                <a:solidFill>
                  <a:srgbClr val="0000FF"/>
                </a:solidFill>
              </a:rPr>
              <a:t>↓</a:t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Desplazarse al tier inferior.</a:t>
            </a:r>
            <a:endParaRPr lang="es-CL" sz="2400" i="1" dirty="0" smtClean="0"/>
          </a:p>
        </p:txBody>
      </p:sp>
      <p:pic>
        <p:nvPicPr>
          <p:cNvPr id="7" name="Picture Placeholder 6" descr="260b-Teclado-ALT+UP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Último requisito…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b="1" dirty="0" smtClean="0"/>
              <a:t>Archivo de audio</a:t>
            </a:r>
          </a:p>
          <a:p>
            <a:pPr lvl="1"/>
            <a:r>
              <a:rPr lang="es-CL" dirty="0" smtClean="0"/>
              <a:t>Sadowsky_Taller-Praat-Grabacion-01.wav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CTRL </a:t>
            </a:r>
            <a:r>
              <a:rPr lang="es-CL" sz="2400" b="1" dirty="0" smtClean="0"/>
              <a:t>+</a:t>
            </a:r>
            <a:r>
              <a:rPr lang="es-CL" sz="2400" b="1" dirty="0" smtClean="0">
                <a:solidFill>
                  <a:srgbClr val="0000FF"/>
                </a:solidFill>
              </a:rPr>
              <a:t> I</a:t>
            </a:r>
            <a:br>
              <a:rPr lang="es-CL" sz="2400" b="1" dirty="0" smtClean="0">
                <a:solidFill>
                  <a:srgbClr val="0000FF"/>
                </a:solidFill>
              </a:rPr>
            </a:br>
            <a:endParaRPr lang="es-CL" sz="24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400" dirty="0" smtClean="0"/>
              <a:t>	“Acercarse” a la grabación. Es decir, hacer un “zoom” hacia dentro. </a:t>
            </a:r>
          </a:p>
          <a:p>
            <a:pPr>
              <a:buNone/>
            </a:pPr>
            <a:endParaRPr lang="es-CL" sz="2400" dirty="0" smtClean="0"/>
          </a:p>
          <a:p>
            <a:pPr>
              <a:buNone/>
            </a:pPr>
            <a:r>
              <a:rPr lang="es-CL" sz="2400" dirty="0" smtClean="0"/>
              <a:t>	Tiene el efecto de mostrar una parte </a:t>
            </a:r>
            <a:r>
              <a:rPr lang="es-CL" sz="2400" i="1" dirty="0" smtClean="0"/>
              <a:t>menor</a:t>
            </a:r>
            <a:r>
              <a:rPr lang="es-CL" sz="2400" dirty="0" smtClean="0"/>
              <a:t> de la grabación, pero con </a:t>
            </a:r>
            <a:r>
              <a:rPr lang="es-CL" sz="2400" i="1" dirty="0" smtClean="0"/>
              <a:t>mayor detalle</a:t>
            </a:r>
            <a:r>
              <a:rPr lang="es-CL" sz="2400" dirty="0" smtClean="0"/>
              <a:t>.</a:t>
            </a:r>
          </a:p>
        </p:txBody>
      </p:sp>
      <p:pic>
        <p:nvPicPr>
          <p:cNvPr id="11" name="Picture Placeholder 10" descr="ctrl-i-1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811648" y="1196752"/>
            <a:ext cx="3272232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ctrl-i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5232" y="3861048"/>
            <a:ext cx="3245065" cy="25202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traight Arrow Connector 14"/>
          <p:cNvCxnSpPr/>
          <p:nvPr/>
        </p:nvCxnSpPr>
        <p:spPr>
          <a:xfrm flipH="1">
            <a:off x="882650" y="2438400"/>
            <a:ext cx="1143000" cy="1435100"/>
          </a:xfrm>
          <a:prstGeom prst="straightConnector1">
            <a:avLst/>
          </a:prstGeom>
          <a:ln w="63500">
            <a:solidFill>
              <a:srgbClr val="FF006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857500" y="2444750"/>
            <a:ext cx="1104900" cy="1435100"/>
          </a:xfrm>
          <a:prstGeom prst="straightConnector1">
            <a:avLst/>
          </a:prstGeom>
          <a:ln w="63500">
            <a:solidFill>
              <a:srgbClr val="FF006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61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CTRL </a:t>
            </a:r>
            <a:r>
              <a:rPr lang="es-CL" sz="2400" b="1" dirty="0" smtClean="0"/>
              <a:t>+</a:t>
            </a:r>
            <a:r>
              <a:rPr lang="es-CL" sz="2400" b="1" dirty="0" smtClean="0">
                <a:solidFill>
                  <a:srgbClr val="0000FF"/>
                </a:solidFill>
              </a:rPr>
              <a:t> O</a:t>
            </a:r>
          </a:p>
          <a:p>
            <a:pPr>
              <a:buNone/>
            </a:pP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“Alejarse” de la grabación. Es decir, hacer un “zoom” hacia fuera. </a:t>
            </a:r>
          </a:p>
          <a:p>
            <a:endParaRPr lang="es-CL" sz="2400" dirty="0" smtClean="0"/>
          </a:p>
          <a:p>
            <a:pPr>
              <a:buNone/>
            </a:pPr>
            <a:r>
              <a:rPr lang="es-CL" sz="2400" dirty="0" smtClean="0"/>
              <a:t>	Tiene el efecto de mostrar una parte </a:t>
            </a:r>
            <a:r>
              <a:rPr lang="es-CL" sz="2400" i="1" dirty="0" smtClean="0"/>
              <a:t>mayor</a:t>
            </a:r>
            <a:r>
              <a:rPr lang="es-CL" sz="2400" dirty="0" smtClean="0"/>
              <a:t> de la grabación, pero con </a:t>
            </a:r>
            <a:r>
              <a:rPr lang="es-CL" sz="2400" i="1" dirty="0" smtClean="0"/>
              <a:t>menor detalle</a:t>
            </a:r>
            <a:r>
              <a:rPr lang="es-CL" sz="2400" dirty="0" smtClean="0"/>
              <a:t>.</a:t>
            </a:r>
          </a:p>
        </p:txBody>
      </p:sp>
      <p:pic>
        <p:nvPicPr>
          <p:cNvPr id="11" name="Picture Placeholder 10" descr="ctrl-i-1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825231" y="1196752"/>
            <a:ext cx="3245065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ctrl-i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5232" y="3871510"/>
            <a:ext cx="3245065" cy="24993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869950" y="2444750"/>
            <a:ext cx="1162050" cy="1435100"/>
          </a:xfrm>
          <a:prstGeom prst="straightConnector1">
            <a:avLst/>
          </a:prstGeom>
          <a:ln w="63500">
            <a:solidFill>
              <a:srgbClr val="FF006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2844800" y="2451100"/>
            <a:ext cx="1123950" cy="1416050"/>
          </a:xfrm>
          <a:prstGeom prst="straightConnector1">
            <a:avLst/>
          </a:prstGeom>
          <a:ln w="63500">
            <a:solidFill>
              <a:srgbClr val="FF0066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CTRL </a:t>
            </a:r>
            <a:r>
              <a:rPr lang="es-CL" sz="2400" b="1" dirty="0" smtClean="0"/>
              <a:t>+</a:t>
            </a:r>
            <a:r>
              <a:rPr lang="es-CL" sz="2400" b="1" dirty="0" smtClean="0">
                <a:solidFill>
                  <a:srgbClr val="0000FF"/>
                </a:solidFill>
              </a:rPr>
              <a:t> N		</a:t>
            </a:r>
            <a:r>
              <a:rPr lang="es-CL" sz="2400" dirty="0" smtClean="0"/>
              <a:t>1/2</a:t>
            </a: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Expandir o achicar la selección actual para que ocupe toda la ventana.</a:t>
            </a:r>
            <a:br>
              <a:rPr lang="es-CL" sz="2400" dirty="0" smtClean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dirty="0" smtClean="0"/>
              <a:t>…</a:t>
            </a:r>
          </a:p>
        </p:txBody>
      </p:sp>
      <p:pic>
        <p:nvPicPr>
          <p:cNvPr id="12" name="Picture Placeholder 11" descr="272a-Teclado-CTRL+N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CTRL </a:t>
            </a:r>
            <a:r>
              <a:rPr lang="es-CL" sz="2400" b="1" dirty="0" smtClean="0"/>
              <a:t>+ </a:t>
            </a:r>
            <a:r>
              <a:rPr lang="es-CL" sz="2400" b="1" dirty="0" smtClean="0">
                <a:solidFill>
                  <a:srgbClr val="0000FF"/>
                </a:solidFill>
              </a:rPr>
              <a:t>N		</a:t>
            </a:r>
            <a:r>
              <a:rPr lang="es-CL" sz="2400" dirty="0" smtClean="0"/>
              <a:t>2/2</a:t>
            </a: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Expandir o achicar la selección actual para que ocupe toda la ventana.</a:t>
            </a:r>
          </a:p>
        </p:txBody>
      </p:sp>
      <p:pic>
        <p:nvPicPr>
          <p:cNvPr id="11" name="Picture Placeholder 10" descr="272b-Teclado-CTRL+N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64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err="1" smtClean="0">
                <a:solidFill>
                  <a:srgbClr val="0000FF"/>
                </a:solidFill>
              </a:rPr>
              <a:t>CTRL</a:t>
            </a:r>
            <a:r>
              <a:rPr lang="es-CL" sz="2400" b="1" dirty="0" smtClean="0">
                <a:solidFill>
                  <a:srgbClr val="0000FF"/>
                </a:solidFill>
              </a:rPr>
              <a:t> </a:t>
            </a:r>
            <a:r>
              <a:rPr lang="es-CL" sz="2400" b="1" dirty="0" smtClean="0"/>
              <a:t>+</a:t>
            </a:r>
            <a:r>
              <a:rPr lang="es-CL" sz="2400" b="1" dirty="0" smtClean="0">
                <a:solidFill>
                  <a:srgbClr val="0000FF"/>
                </a:solidFill>
              </a:rPr>
              <a:t> B</a:t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Vuelve la ventana a su estado anterior a </a:t>
            </a:r>
            <a:r>
              <a:rPr lang="es-CL" sz="2400" b="1" dirty="0" err="1" smtClean="0"/>
              <a:t>CTRL+N</a:t>
            </a:r>
            <a:r>
              <a:rPr lang="es-CL" sz="2400" dirty="0" smtClean="0"/>
              <a:t>.</a:t>
            </a:r>
          </a:p>
        </p:txBody>
      </p:sp>
      <p:pic>
        <p:nvPicPr>
          <p:cNvPr id="10" name="Picture Placeholder 9" descr="273-Teclado-CTRL+B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err="1" smtClean="0">
                <a:solidFill>
                  <a:srgbClr val="0000FF"/>
                </a:solidFill>
              </a:rPr>
              <a:t>INTRO</a:t>
            </a:r>
            <a:r>
              <a:rPr lang="es-CL" sz="2400" b="1" dirty="0" smtClean="0">
                <a:solidFill>
                  <a:srgbClr val="0000FF"/>
                </a:solidFill>
              </a:rPr>
              <a:t>		</a:t>
            </a:r>
            <a:r>
              <a:rPr lang="es-CL" sz="2400" dirty="0" smtClean="0"/>
              <a:t>1/2</a:t>
            </a: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Crear una nueva división de intervalo en el tier que está seleccionado.</a:t>
            </a:r>
            <a:br>
              <a:rPr lang="es-CL" sz="2400" dirty="0" smtClean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i="1" dirty="0" smtClean="0"/>
              <a:t>Paso 1: Hacer clic en el oscilograma o espectrograma, en el punto donde quieres dividir el intervalo.</a:t>
            </a:r>
          </a:p>
        </p:txBody>
      </p:sp>
      <p:pic>
        <p:nvPicPr>
          <p:cNvPr id="7" name="Picture Placeholder 6" descr="240a-Teclado-Ent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err="1" smtClean="0">
                <a:solidFill>
                  <a:srgbClr val="0000FF"/>
                </a:solidFill>
              </a:rPr>
              <a:t>INTRO</a:t>
            </a:r>
            <a:r>
              <a:rPr lang="es-CL" sz="2400" b="1" dirty="0" smtClean="0">
                <a:solidFill>
                  <a:srgbClr val="0000FF"/>
                </a:solidFill>
              </a:rPr>
              <a:t>		</a:t>
            </a:r>
            <a:r>
              <a:rPr lang="es-CL" sz="2400" dirty="0" smtClean="0"/>
              <a:t>2/2</a:t>
            </a:r>
            <a:endParaRPr lang="es-CL" sz="24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i="1" dirty="0" smtClean="0"/>
              <a:t>Paso 2: Presiona la tecla </a:t>
            </a:r>
            <a:r>
              <a:rPr lang="es-CL" sz="2400" b="1" i="1" dirty="0" err="1" smtClean="0"/>
              <a:t>INTRO</a:t>
            </a:r>
            <a:endParaRPr lang="es-CL" sz="2400" b="1" i="1" dirty="0" smtClean="0"/>
          </a:p>
        </p:txBody>
      </p:sp>
      <p:pic>
        <p:nvPicPr>
          <p:cNvPr id="8" name="Picture Placeholder 7" descr="240b-Teclado-Ent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67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ALT </a:t>
            </a:r>
            <a:r>
              <a:rPr lang="es-CL" sz="2400" b="1" dirty="0" smtClean="0"/>
              <a:t>+</a:t>
            </a:r>
            <a:r>
              <a:rPr lang="es-CL" sz="2400" b="1" dirty="0" smtClean="0">
                <a:solidFill>
                  <a:srgbClr val="0000FF"/>
                </a:solidFill>
              </a:rPr>
              <a:t> BORRAR	</a:t>
            </a:r>
            <a:r>
              <a:rPr lang="es-CL" sz="2400" dirty="0" smtClean="0"/>
              <a:t>1/2</a:t>
            </a: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dirty="0" smtClean="0"/>
              <a:t>Borrar el intervalo que está a la izquierda de la selección. </a:t>
            </a:r>
            <a:br>
              <a:rPr lang="es-CL" sz="2400" dirty="0" smtClean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i="1" dirty="0" smtClean="0"/>
              <a:t>Paso 1: Seleccionar intervalo.</a:t>
            </a:r>
          </a:p>
        </p:txBody>
      </p:sp>
      <p:pic>
        <p:nvPicPr>
          <p:cNvPr id="7" name="Picture Placeholder 6" descr="250a-Teclado-ALT+BKSP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ALT </a:t>
            </a:r>
            <a:r>
              <a:rPr lang="es-CL" sz="2400" b="1" dirty="0" smtClean="0"/>
              <a:t>+</a:t>
            </a:r>
            <a:r>
              <a:rPr lang="es-CL" sz="2400" b="1" dirty="0" smtClean="0">
                <a:solidFill>
                  <a:srgbClr val="0000FF"/>
                </a:solidFill>
              </a:rPr>
              <a:t> BORRAR	</a:t>
            </a:r>
            <a:r>
              <a:rPr lang="es-CL" sz="2400" dirty="0" smtClean="0"/>
              <a:t>2/2 </a:t>
            </a:r>
          </a:p>
          <a:p>
            <a:pPr>
              <a:buNone/>
            </a:pPr>
            <a:r>
              <a:rPr lang="es-CL" sz="2400" b="1" dirty="0" smtClean="0">
                <a:solidFill>
                  <a:srgbClr val="0000FF"/>
                </a:solidFill>
              </a:rPr>
              <a:t/>
            </a:r>
            <a:br>
              <a:rPr lang="es-CL" sz="2400" b="1" dirty="0" smtClean="0">
                <a:solidFill>
                  <a:srgbClr val="0000FF"/>
                </a:solidFill>
              </a:rPr>
            </a:br>
            <a:endParaRPr lang="es-CL" sz="2400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s-CL" sz="2400" b="1" i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s-CL" sz="2400" b="1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s-CL" sz="2400" b="1" i="1" dirty="0" smtClean="0">
                <a:solidFill>
                  <a:srgbClr val="0000FF"/>
                </a:solidFill>
              </a:rPr>
              <a:t>	</a:t>
            </a:r>
            <a:r>
              <a:rPr lang="es-CL" sz="2400" i="1" dirty="0" smtClean="0"/>
              <a:t>Paso 2: Presionar las teclas </a:t>
            </a:r>
            <a:r>
              <a:rPr lang="es-CL" sz="2400" b="1" i="1" dirty="0" smtClean="0"/>
              <a:t>ALT + BORRAR</a:t>
            </a:r>
          </a:p>
        </p:txBody>
      </p:sp>
      <p:pic>
        <p:nvPicPr>
          <p:cNvPr id="13" name="Picture Placeholder 12" descr="250b-Teclado-ALT+BKSP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69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572000" cy="4937760"/>
          </a:xfrm>
        </p:spPr>
        <p:txBody>
          <a:bodyPr>
            <a:noAutofit/>
          </a:bodyPr>
          <a:lstStyle/>
          <a:p>
            <a:r>
              <a:rPr lang="es-CL" sz="2400" b="1" dirty="0" smtClean="0">
                <a:solidFill>
                  <a:srgbClr val="0000FF"/>
                </a:solidFill>
              </a:rPr>
              <a:t>CTRL</a:t>
            </a:r>
            <a:r>
              <a:rPr lang="es-CL" sz="2400" b="1" dirty="0" smtClean="0"/>
              <a:t> + </a:t>
            </a:r>
            <a:r>
              <a:rPr lang="es-CL" sz="2400" b="1" dirty="0" smtClean="0">
                <a:solidFill>
                  <a:srgbClr val="0000FF"/>
                </a:solidFill>
              </a:rPr>
              <a:t>S</a:t>
            </a:r>
            <a:br>
              <a:rPr lang="es-CL" sz="2400" b="1" dirty="0" smtClean="0">
                <a:solidFill>
                  <a:srgbClr val="0000FF"/>
                </a:solidFill>
              </a:rPr>
            </a:br>
            <a:r>
              <a:rPr lang="es-CL" sz="2400" b="1" dirty="0" smtClean="0">
                <a:solidFill>
                  <a:srgbClr val="C00000"/>
                </a:solidFill>
              </a:rPr>
              <a:t>¡El acceso directo más importante de Praat!</a:t>
            </a:r>
            <a:br>
              <a:rPr lang="es-CL" sz="2400" b="1" dirty="0" smtClean="0">
                <a:solidFill>
                  <a:srgbClr val="C00000"/>
                </a:solidFill>
              </a:rPr>
            </a:br>
            <a:r>
              <a:rPr lang="es-CL" sz="2400" b="1" dirty="0" smtClean="0">
                <a:solidFill>
                  <a:srgbClr val="C00000"/>
                </a:solidFill>
              </a:rPr>
              <a:t/>
            </a:r>
            <a:br>
              <a:rPr lang="es-CL" sz="2400" b="1" dirty="0" smtClean="0">
                <a:solidFill>
                  <a:srgbClr val="C00000"/>
                </a:solidFill>
              </a:rPr>
            </a:br>
            <a:r>
              <a:rPr lang="es-CL" sz="2400" b="1" dirty="0" err="1" smtClean="0"/>
              <a:t>CTRL+S</a:t>
            </a:r>
            <a:r>
              <a:rPr lang="es-CL" sz="2400" dirty="0" smtClean="0"/>
              <a:t> guarda el </a:t>
            </a:r>
            <a:r>
              <a:rPr lang="es-CL" sz="2400" dirty="0" err="1" smtClean="0"/>
              <a:t>text</a:t>
            </a:r>
            <a:r>
              <a:rPr lang="es-CL" sz="2400" dirty="0" smtClean="0"/>
              <a:t> </a:t>
            </a:r>
            <a:r>
              <a:rPr lang="es-CL" sz="2400" dirty="0" err="1" smtClean="0"/>
              <a:t>grid</a:t>
            </a:r>
            <a:r>
              <a:rPr lang="es-CL" sz="2400" dirty="0" smtClean="0"/>
              <a:t>.</a:t>
            </a:r>
            <a:br>
              <a:rPr lang="es-CL" sz="2400" dirty="0" smtClean="0"/>
            </a:br>
            <a:endParaRPr lang="es-CL" sz="2400" dirty="0" smtClean="0"/>
          </a:p>
          <a:p>
            <a:pPr>
              <a:buNone/>
            </a:pPr>
            <a:r>
              <a:rPr lang="es-CL" sz="2400" dirty="0" smtClean="0"/>
              <a:t>	Praat </a:t>
            </a:r>
            <a:r>
              <a:rPr lang="es-CL" sz="2400" u="sng" dirty="0" smtClean="0"/>
              <a:t>no</a:t>
            </a:r>
            <a:r>
              <a:rPr lang="es-CL" sz="2400" dirty="0" smtClean="0"/>
              <a:t> lo guarda automáticamente.</a:t>
            </a:r>
          </a:p>
          <a:p>
            <a:pPr>
              <a:buNone/>
            </a:pP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dirty="0" smtClean="0"/>
              <a:t>El </a:t>
            </a:r>
            <a:r>
              <a:rPr lang="es-CL" sz="2400" dirty="0" err="1" smtClean="0"/>
              <a:t>text</a:t>
            </a:r>
            <a:r>
              <a:rPr lang="es-CL" sz="2400" dirty="0" smtClean="0"/>
              <a:t> </a:t>
            </a:r>
            <a:r>
              <a:rPr lang="es-CL" sz="2400" dirty="0" err="1" smtClean="0"/>
              <a:t>grid</a:t>
            </a:r>
            <a:r>
              <a:rPr lang="es-CL" sz="2400" dirty="0" smtClean="0"/>
              <a:t> generalmente debe llevar el mismo nombre que el archivo .WAV que contiene el audio.</a:t>
            </a:r>
          </a:p>
        </p:txBody>
      </p:sp>
      <p:pic>
        <p:nvPicPr>
          <p:cNvPr id="7" name="Picture Placeholder 6" descr="274-Teclado-CTRL+S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7159" y="1214422"/>
            <a:ext cx="4071966" cy="2897103"/>
          </a:xfr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Abrir archivos de audio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s-CL" sz="2400" b="1" dirty="0" smtClean="0"/>
          </a:p>
          <a:p>
            <a:pPr>
              <a:buNone/>
            </a:pPr>
            <a:endParaRPr lang="es-CL" sz="2400" b="1" dirty="0" smtClean="0"/>
          </a:p>
          <a:p>
            <a:r>
              <a:rPr lang="es-CL" sz="2400" dirty="0" smtClean="0"/>
              <a:t>Transcribe esta oración (“La pulga…”) de manera ortográfica, en el tier 2 (“oraciones”).</a:t>
            </a:r>
          </a:p>
        </p:txBody>
      </p:sp>
      <p:pic>
        <p:nvPicPr>
          <p:cNvPr id="7" name="Picture Placeholder 6" descr="272c-Teclado-AgreguemosTexto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  <p:sp>
        <p:nvSpPr>
          <p:cNvPr id="6" name="TextBox 5"/>
          <p:cNvSpPr txBox="1"/>
          <p:nvPr/>
        </p:nvSpPr>
        <p:spPr>
          <a:xfrm>
            <a:off x="4572000" y="1268760"/>
            <a:ext cx="4104456" cy="52322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EJERCICIO 3</a:t>
            </a:r>
            <a:endParaRPr lang="es-CL" sz="2800" b="1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71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s-CL" sz="2400" b="1" dirty="0" smtClean="0"/>
          </a:p>
          <a:p>
            <a:pPr>
              <a:buNone/>
            </a:pPr>
            <a:endParaRPr lang="es-CL" sz="2400" b="1" dirty="0" smtClean="0"/>
          </a:p>
          <a:p>
            <a:r>
              <a:rPr lang="es-CL" sz="2400" dirty="0" smtClean="0"/>
              <a:t>Segmenta esta oración (“La pulga es…”) en palabras individuales.</a:t>
            </a:r>
          </a:p>
          <a:p>
            <a:r>
              <a:rPr lang="es-CL" sz="2400" dirty="0" smtClean="0"/>
              <a:t>Coloca los intervalos en el tier 3 (“palabras”).</a:t>
            </a:r>
          </a:p>
          <a:p>
            <a:endParaRPr lang="es-CL" sz="2400" dirty="0" smtClean="0"/>
          </a:p>
          <a:p>
            <a:pPr>
              <a:buNone/>
            </a:pPr>
            <a:r>
              <a:rPr lang="es-CL" sz="2400" dirty="0" smtClean="0"/>
              <a:t>	El resultado debería parecerse a lo siguiente…</a:t>
            </a:r>
          </a:p>
        </p:txBody>
      </p:sp>
      <p:pic>
        <p:nvPicPr>
          <p:cNvPr id="8" name="Picture Placeholder 7" descr="280a-AddSentenceIntervals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  <p:sp>
        <p:nvSpPr>
          <p:cNvPr id="6" name="TextBox 5"/>
          <p:cNvSpPr txBox="1"/>
          <p:nvPr/>
        </p:nvSpPr>
        <p:spPr>
          <a:xfrm>
            <a:off x="4572000" y="1268760"/>
            <a:ext cx="4104456" cy="52322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r>
              <a:rPr lang="es-CL" sz="2800" b="1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EJERCICIO 4</a:t>
            </a:r>
            <a:endParaRPr lang="es-CL" sz="2800" b="1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Uso del teclado en Praat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72</a:t>
            </a:fld>
            <a:endParaRPr kumimoji="0" lang="en-US"/>
          </a:p>
        </p:txBody>
      </p:sp>
      <p:pic>
        <p:nvPicPr>
          <p:cNvPr id="11" name="Picture Placeholder 10" descr="280b-AddSentenceIntervals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532495" y="1214422"/>
            <a:ext cx="8150447" cy="5064356"/>
          </a:xfrm>
        </p:spPr>
      </p:pic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Agregar </a:t>
            </a:r>
            <a:r>
              <a:rPr lang="es-ES" dirty="0" err="1" smtClean="0"/>
              <a:t>tiers</a:t>
            </a:r>
            <a:r>
              <a:rPr lang="es-ES" dirty="0" smtClean="0"/>
              <a:t> a los </a:t>
            </a:r>
            <a:r>
              <a:rPr lang="es-ES" dirty="0" err="1" smtClean="0"/>
              <a:t>text</a:t>
            </a:r>
            <a:r>
              <a:rPr lang="es-ES" dirty="0" smtClean="0"/>
              <a:t> </a:t>
            </a:r>
            <a:r>
              <a:rPr lang="es-ES" dirty="0" err="1" smtClean="0"/>
              <a:t>grids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73</a:t>
            </a:fld>
            <a:endParaRPr kumimoji="0" lang="en-US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Agregar </a:t>
            </a:r>
            <a:r>
              <a:rPr lang="es-ES" dirty="0" err="1" smtClean="0"/>
              <a:t>tiers</a:t>
            </a:r>
            <a:r>
              <a:rPr lang="es-ES" dirty="0" smtClean="0"/>
              <a:t> a los </a:t>
            </a:r>
            <a:r>
              <a:rPr lang="es-ES" dirty="0" err="1" smtClean="0"/>
              <a:t>text</a:t>
            </a:r>
            <a:r>
              <a:rPr lang="es-ES" dirty="0" smtClean="0"/>
              <a:t> </a:t>
            </a:r>
            <a:r>
              <a:rPr lang="es-ES" dirty="0" err="1" smtClean="0"/>
              <a:t>grids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74</a:t>
            </a:fld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No es necesario crear todos los tiers al momento de crear el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.</a:t>
            </a:r>
          </a:p>
          <a:p>
            <a:endParaRPr lang="es-CL" dirty="0" smtClean="0"/>
          </a:p>
          <a:p>
            <a:r>
              <a:rPr lang="es-CL" dirty="0" smtClean="0"/>
              <a:t>Si quieres agregar un tier a un </a:t>
            </a:r>
            <a:r>
              <a:rPr lang="es-CL" dirty="0" err="1" smtClean="0"/>
              <a:t>text</a:t>
            </a:r>
            <a:r>
              <a:rPr lang="es-CL" dirty="0" smtClean="0"/>
              <a:t> </a:t>
            </a:r>
            <a:r>
              <a:rPr lang="es-CL" dirty="0" err="1" smtClean="0"/>
              <a:t>grid</a:t>
            </a:r>
            <a:r>
              <a:rPr lang="es-CL" dirty="0" smtClean="0"/>
              <a:t> existente, hay dos maneras de hacerlo:</a:t>
            </a:r>
          </a:p>
          <a:p>
            <a:pPr lvl="1"/>
            <a:r>
              <a:rPr lang="es-CL" b="1" dirty="0" smtClean="0"/>
              <a:t>Crear un nuevo tier a partir de cero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i="1" dirty="0" smtClean="0"/>
              <a:t>	La manera más común de hacerlo. Crea un tier vacío.</a:t>
            </a:r>
          </a:p>
          <a:p>
            <a:pPr lvl="1"/>
            <a:r>
              <a:rPr lang="es-CL" b="1" dirty="0" smtClean="0"/>
              <a:t>Duplicar un tier existente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i="1" dirty="0" smtClean="0"/>
              <a:t>	Sólo para casos específicos, pero es muy eficiente. </a:t>
            </a:r>
            <a:br>
              <a:rPr lang="es-CL" i="1" dirty="0" smtClean="0"/>
            </a:br>
            <a:r>
              <a:rPr lang="es-CL" i="1" dirty="0" smtClean="0"/>
              <a:t>	Crea un tier con el mismo contenido que el que se duplica.</a:t>
            </a:r>
            <a:br>
              <a:rPr lang="es-CL" i="1" dirty="0" smtClean="0"/>
            </a:br>
            <a:r>
              <a:rPr lang="es-CL" i="1" dirty="0" smtClean="0"/>
              <a:t>	Se puede borrar el texto pero mantener la segmentación.</a:t>
            </a:r>
            <a:endParaRPr lang="es-CL" i="1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un nuevo tier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CL" sz="2200" b="1" dirty="0" smtClean="0"/>
              <a:t>Crear tier a partir de cero</a:t>
            </a:r>
            <a:r>
              <a:rPr lang="es-CL" sz="2200" dirty="0" smtClean="0"/>
              <a:t>   1/3</a:t>
            </a:r>
          </a:p>
          <a:p>
            <a:endParaRPr lang="es-CL" sz="2400" dirty="0" smtClean="0"/>
          </a:p>
          <a:p>
            <a:r>
              <a:rPr lang="es-CL" sz="2400" dirty="0" smtClean="0"/>
              <a:t>Para crear un nuevo tier a partir de cero, selecciona </a:t>
            </a:r>
            <a:r>
              <a:rPr lang="es-CL" sz="2400" dirty="0" smtClean="0">
                <a:solidFill>
                  <a:srgbClr val="006600"/>
                </a:solidFill>
              </a:rPr>
              <a:t>Tier </a:t>
            </a:r>
            <a:r>
              <a:rPr lang="es-CL" sz="2400" dirty="0" smtClean="0"/>
              <a:t>|</a:t>
            </a:r>
            <a:r>
              <a:rPr lang="es-CL" sz="2400" dirty="0" smtClean="0">
                <a:solidFill>
                  <a:srgbClr val="006600"/>
                </a:solidFill>
              </a:rPr>
              <a:t> </a:t>
            </a:r>
            <a:r>
              <a:rPr lang="es-CL" sz="2400" dirty="0" err="1" smtClean="0">
                <a:solidFill>
                  <a:srgbClr val="006600"/>
                </a:solidFill>
              </a:rPr>
              <a:t>Add</a:t>
            </a:r>
            <a:r>
              <a:rPr lang="es-CL" sz="2400" dirty="0" smtClean="0">
                <a:solidFill>
                  <a:srgbClr val="006600"/>
                </a:solidFill>
              </a:rPr>
              <a:t> </a:t>
            </a:r>
            <a:r>
              <a:rPr lang="es-CL" sz="2400" dirty="0" err="1" smtClean="0">
                <a:solidFill>
                  <a:srgbClr val="006600"/>
                </a:solidFill>
              </a:rPr>
              <a:t>interval</a:t>
            </a:r>
            <a:r>
              <a:rPr lang="es-CL" sz="2400" dirty="0" smtClean="0">
                <a:solidFill>
                  <a:srgbClr val="006600"/>
                </a:solidFill>
              </a:rPr>
              <a:t> tier… </a:t>
            </a:r>
            <a:r>
              <a:rPr lang="es-CL" sz="2400" dirty="0" smtClean="0"/>
              <a:t>del menú.</a:t>
            </a:r>
          </a:p>
        </p:txBody>
      </p:sp>
      <p:pic>
        <p:nvPicPr>
          <p:cNvPr id="8" name="Picture Placeholder 7" descr="285a-AddInterval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2973" y="1214438"/>
            <a:ext cx="3940336" cy="4920615"/>
          </a:xfrm>
        </p:spPr>
      </p:pic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un nuevo tier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0901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L" sz="2200" b="1" dirty="0" smtClean="0"/>
              <a:t>Crear tier a partir de cero</a:t>
            </a:r>
            <a:r>
              <a:rPr lang="es-CL" sz="2200" dirty="0" smtClean="0"/>
              <a:t>   2/3</a:t>
            </a:r>
          </a:p>
          <a:p>
            <a:pPr marL="0" indent="0">
              <a:buNone/>
            </a:pPr>
            <a:r>
              <a:rPr lang="es-CL" sz="2400" dirty="0" smtClean="0"/>
              <a:t>En el recuadro de diálogo que aparece, hay dos campos:</a:t>
            </a:r>
          </a:p>
          <a:p>
            <a:r>
              <a:rPr lang="es-CL" sz="2400" dirty="0" smtClean="0">
                <a:solidFill>
                  <a:srgbClr val="0000FF"/>
                </a:solidFill>
              </a:rPr>
              <a:t>Position</a:t>
            </a:r>
            <a:r>
              <a:rPr lang="es-CL" sz="2200" dirty="0" smtClean="0">
                <a:solidFill>
                  <a:srgbClr val="0000FF"/>
                </a:solidFill>
              </a:rPr>
              <a:t/>
            </a:r>
            <a:br>
              <a:rPr lang="es-CL" sz="2200" dirty="0" smtClean="0">
                <a:solidFill>
                  <a:srgbClr val="0000FF"/>
                </a:solidFill>
              </a:rPr>
            </a:br>
            <a:r>
              <a:rPr lang="es-CL" sz="2200" dirty="0" smtClean="0"/>
              <a:t>Aquí se coloca el número correspondiente al tier donde quieres insertar el nuevo tier.*</a:t>
            </a:r>
          </a:p>
          <a:p>
            <a:r>
              <a:rPr lang="es-CL" sz="2400" dirty="0" err="1" smtClean="0">
                <a:solidFill>
                  <a:srgbClr val="0000FF"/>
                </a:solidFill>
              </a:rPr>
              <a:t>Name</a:t>
            </a:r>
            <a:endParaRPr lang="es-CL" sz="2400" dirty="0" smtClean="0">
              <a:solidFill>
                <a:srgbClr val="0000FF"/>
              </a:solidFill>
            </a:endParaRPr>
          </a:p>
          <a:p>
            <a:pPr lvl="1"/>
            <a:r>
              <a:rPr lang="es-CL" sz="2200" dirty="0" smtClean="0"/>
              <a:t>Aquí se ingresa el nombre del nuevo tier. </a:t>
            </a:r>
          </a:p>
          <a:p>
            <a:pPr lvl="1"/>
            <a:r>
              <a:rPr lang="es-CL" sz="2200" dirty="0" smtClean="0"/>
              <a:t>Al contrario de lo que pasa al crear el </a:t>
            </a:r>
            <a:r>
              <a:rPr lang="es-CL" sz="2200" dirty="0" err="1" smtClean="0"/>
              <a:t>text</a:t>
            </a:r>
            <a:r>
              <a:rPr lang="es-CL" sz="2200" dirty="0" smtClean="0"/>
              <a:t> </a:t>
            </a:r>
            <a:r>
              <a:rPr lang="es-CL" sz="2200" dirty="0" err="1" smtClean="0"/>
              <a:t>grid</a:t>
            </a:r>
            <a:r>
              <a:rPr lang="es-CL" sz="2200" dirty="0" smtClean="0"/>
              <a:t>, se pueden usar espacios en los nombres.</a:t>
            </a:r>
          </a:p>
        </p:txBody>
      </p:sp>
      <p:pic>
        <p:nvPicPr>
          <p:cNvPr id="7" name="Picture Placeholder 6" descr="285b-AddInterval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27221" y="1214423"/>
            <a:ext cx="4101903" cy="1282900"/>
          </a:xfrm>
        </p:spPr>
      </p:pic>
      <p:sp>
        <p:nvSpPr>
          <p:cNvPr id="6" name="TextBox 5"/>
          <p:cNvSpPr txBox="1"/>
          <p:nvPr/>
        </p:nvSpPr>
        <p:spPr>
          <a:xfrm>
            <a:off x="467544" y="3856980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* Así, por ejemplo, si tienes un </a:t>
            </a:r>
            <a:r>
              <a:rPr lang="es-CL" dirty="0" err="1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text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 </a:t>
            </a:r>
            <a:r>
              <a:rPr lang="es-CL" dirty="0" err="1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grid</a:t>
            </a:r>
            <a:r>
              <a:rPr lang="es-CL" dirty="0" smtClean="0">
                <a:latin typeface="Charis SIL Compact" pitchFamily="2" charset="0"/>
                <a:ea typeface="Charis SIL Compact" pitchFamily="2" charset="0"/>
                <a:cs typeface="Charis SIL Compact" pitchFamily="2" charset="0"/>
              </a:rPr>
              <a:t> con cinco tiers, y quieres crear un nuevo entre los tiers 4 y 5, colocas el número 5. El nuevo tier se crea en el quinto lugar, y lo que antes era el tier 5 pasa a ser el tier 6.</a:t>
            </a:r>
            <a:endParaRPr lang="es-CL" dirty="0">
              <a:latin typeface="Charis SIL Compact" pitchFamily="2" charset="0"/>
              <a:ea typeface="Charis SIL Compact" pitchFamily="2" charset="0"/>
              <a:cs typeface="Charis SIL Compact" pitchFamily="2" charset="0"/>
            </a:endParaRPr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un nuevo tier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77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CL" sz="2400" b="1" dirty="0" smtClean="0"/>
              <a:t>Crear tier a partir de cero   </a:t>
            </a:r>
            <a:r>
              <a:rPr lang="es-CL" sz="2400" dirty="0" smtClean="0"/>
              <a:t>3/3</a:t>
            </a:r>
          </a:p>
          <a:p>
            <a:endParaRPr lang="es-CL" sz="2600" dirty="0" smtClean="0"/>
          </a:p>
          <a:p>
            <a:r>
              <a:rPr lang="es-CL" sz="2600" dirty="0" smtClean="0"/>
              <a:t>Coloca el nuevo tier en la posición </a:t>
            </a:r>
            <a:r>
              <a:rPr lang="es-CL" sz="2600" dirty="0" smtClean="0">
                <a:solidFill>
                  <a:srgbClr val="0000FF"/>
                </a:solidFill>
              </a:rPr>
              <a:t>4</a:t>
            </a:r>
            <a:r>
              <a:rPr lang="es-CL" sz="2600" dirty="0" smtClean="0"/>
              <a:t>, y </a:t>
            </a:r>
            <a:r>
              <a:rPr lang="es-CL" sz="2600" dirty="0" err="1" smtClean="0"/>
              <a:t>pónele</a:t>
            </a:r>
            <a:r>
              <a:rPr lang="es-CL" sz="2600" dirty="0" smtClean="0"/>
              <a:t>* el nombre “</a:t>
            </a:r>
            <a:r>
              <a:rPr lang="es-CL" sz="2600" dirty="0" err="1" smtClean="0">
                <a:solidFill>
                  <a:srgbClr val="0000FF"/>
                </a:solidFill>
              </a:rPr>
              <a:t>trans</a:t>
            </a:r>
            <a:r>
              <a:rPr lang="es-CL" sz="2600" dirty="0" smtClean="0">
                <a:solidFill>
                  <a:srgbClr val="0000FF"/>
                </a:solidFill>
              </a:rPr>
              <a:t> fonémica</a:t>
            </a:r>
            <a:r>
              <a:rPr lang="es-CL" sz="2600" dirty="0" smtClean="0"/>
              <a:t>”.</a:t>
            </a:r>
          </a:p>
          <a:p>
            <a:endParaRPr lang="es-CL" sz="2600" dirty="0" smtClean="0"/>
          </a:p>
          <a:p>
            <a:r>
              <a:rPr lang="es-CL" sz="2600" dirty="0" smtClean="0"/>
              <a:t>El resultado debería ser similar a lo que se ve aquí.</a:t>
            </a:r>
          </a:p>
          <a:p>
            <a:pPr>
              <a:buNone/>
            </a:pPr>
            <a:endParaRPr lang="es-CL" sz="2400" i="1" dirty="0" smtClean="0"/>
          </a:p>
          <a:p>
            <a:pPr>
              <a:buNone/>
            </a:pPr>
            <a:endParaRPr lang="es-CL" sz="2400" i="1" dirty="0" smtClean="0"/>
          </a:p>
          <a:p>
            <a:pPr>
              <a:buNone/>
            </a:pPr>
            <a:endParaRPr lang="es-CL" sz="1200" i="1" dirty="0" smtClean="0"/>
          </a:p>
          <a:p>
            <a:pPr>
              <a:buNone/>
            </a:pPr>
            <a:endParaRPr lang="es-CL" sz="1200" i="1" dirty="0" smtClean="0"/>
          </a:p>
          <a:p>
            <a:pPr>
              <a:buNone/>
            </a:pPr>
            <a:endParaRPr lang="es-CL" sz="1200" i="1" dirty="0" smtClean="0"/>
          </a:p>
          <a:p>
            <a:pPr>
              <a:buNone/>
            </a:pPr>
            <a:r>
              <a:rPr lang="es-CL" sz="1200" i="1" dirty="0" smtClean="0"/>
              <a:t>* Tú también lo dices, aunque no lo quieras admitir.</a:t>
            </a:r>
          </a:p>
          <a:p>
            <a:endParaRPr lang="es-CL" dirty="0" smtClean="0"/>
          </a:p>
        </p:txBody>
      </p:sp>
      <p:pic>
        <p:nvPicPr>
          <p:cNvPr id="7" name="Picture Placeholder 6" descr="285c-AddInterval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Borrar un tier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dirty="0" smtClean="0"/>
              <a:t>Vamos a borrar el tier que acabamos de crear.</a:t>
            </a:r>
          </a:p>
          <a:p>
            <a:pPr lvl="1"/>
            <a:r>
              <a:rPr lang="es-CL" dirty="0" smtClean="0"/>
              <a:t>Haz clic en el tier 4 (“</a:t>
            </a:r>
            <a:r>
              <a:rPr lang="es-CL" dirty="0" err="1" smtClean="0"/>
              <a:t>trans</a:t>
            </a:r>
            <a:r>
              <a:rPr lang="es-CL" dirty="0" smtClean="0"/>
              <a:t> fonémica”).</a:t>
            </a:r>
          </a:p>
          <a:p>
            <a:pPr lvl="1"/>
            <a:r>
              <a:rPr lang="es-CL" dirty="0" smtClean="0"/>
              <a:t>Del menú, selecciona </a:t>
            </a:r>
            <a:r>
              <a:rPr lang="es-CL" dirty="0" smtClean="0">
                <a:solidFill>
                  <a:srgbClr val="006600"/>
                </a:solidFill>
              </a:rPr>
              <a:t>Tier </a:t>
            </a:r>
            <a:r>
              <a:rPr lang="es-CL" dirty="0" smtClean="0"/>
              <a:t>|</a:t>
            </a:r>
            <a:r>
              <a:rPr lang="es-CL" dirty="0" smtClean="0">
                <a:solidFill>
                  <a:srgbClr val="006600"/>
                </a:solidFill>
              </a:rPr>
              <a:t> </a:t>
            </a:r>
            <a:r>
              <a:rPr lang="es-CL" dirty="0" err="1" smtClean="0">
                <a:solidFill>
                  <a:srgbClr val="006600"/>
                </a:solidFill>
              </a:rPr>
              <a:t>Remove</a:t>
            </a:r>
            <a:r>
              <a:rPr lang="es-CL" dirty="0" smtClean="0">
                <a:solidFill>
                  <a:srgbClr val="006600"/>
                </a:solidFill>
              </a:rPr>
              <a:t> </a:t>
            </a:r>
            <a:r>
              <a:rPr lang="es-CL" dirty="0" err="1" smtClean="0">
                <a:solidFill>
                  <a:srgbClr val="006600"/>
                </a:solidFill>
              </a:rPr>
              <a:t>entire</a:t>
            </a:r>
            <a:r>
              <a:rPr lang="es-CL" dirty="0" smtClean="0">
                <a:solidFill>
                  <a:srgbClr val="006600"/>
                </a:solidFill>
              </a:rPr>
              <a:t> tier</a:t>
            </a:r>
            <a:r>
              <a:rPr lang="es-CL" dirty="0" smtClean="0"/>
              <a:t>.</a:t>
            </a:r>
          </a:p>
          <a:p>
            <a:endParaRPr lang="es-CL" dirty="0" smtClean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79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En algunos casos, la mejor manera de crear un nuevo tier es a través de la </a:t>
            </a:r>
            <a:r>
              <a:rPr lang="es-CL" b="1" dirty="0" smtClean="0"/>
              <a:t>duplicación</a:t>
            </a:r>
            <a:r>
              <a:rPr lang="es-CL" dirty="0" smtClean="0"/>
              <a:t> de uno existente.</a:t>
            </a:r>
          </a:p>
          <a:p>
            <a:r>
              <a:rPr lang="es-CL" dirty="0" smtClean="0"/>
              <a:t>Así, se conservan en el nuevo tier tanto los intervalos como el texto del tier que se duplica.</a:t>
            </a:r>
          </a:p>
          <a:p>
            <a:r>
              <a:rPr lang="es-CL" dirty="0" smtClean="0"/>
              <a:t>Esto es extraordinariamente eficiente cuando quieres transcribir las </a:t>
            </a:r>
            <a:r>
              <a:rPr lang="es-CL" b="1" dirty="0" smtClean="0"/>
              <a:t>mismas unidades </a:t>
            </a:r>
            <a:r>
              <a:rPr lang="es-CL" dirty="0" smtClean="0"/>
              <a:t>(palabras, fonemas, etc.) de </a:t>
            </a:r>
            <a:r>
              <a:rPr lang="es-CL" b="1" dirty="0" smtClean="0"/>
              <a:t>distintas maneras</a:t>
            </a:r>
            <a:r>
              <a:rPr lang="es-CL" dirty="0" smtClean="0"/>
              <a:t>:</a:t>
            </a:r>
          </a:p>
          <a:p>
            <a:pPr lvl="1"/>
            <a:r>
              <a:rPr lang="es-CL" dirty="0" smtClean="0"/>
              <a:t>Ortográficamente</a:t>
            </a:r>
          </a:p>
          <a:p>
            <a:pPr lvl="1"/>
            <a:r>
              <a:rPr lang="es-CL" dirty="0" smtClean="0"/>
              <a:t>Fonémicamente</a:t>
            </a:r>
          </a:p>
          <a:p>
            <a:pPr lvl="1"/>
            <a:r>
              <a:rPr lang="es-CL" dirty="0" smtClean="0"/>
              <a:t>Alofónicamente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Abrir archivos de audio en Praat</a:t>
            </a:r>
            <a:endParaRPr lang="es-CL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El primer paso de casi toda operación en Praat es </a:t>
            </a:r>
            <a:r>
              <a:rPr lang="es-CL" sz="2400" b="1" dirty="0" smtClean="0"/>
              <a:t>abrir un archivo de audio</a:t>
            </a:r>
            <a:r>
              <a:rPr lang="es-CL" sz="2400" dirty="0" smtClean="0"/>
              <a:t>. Normalmente, éstos van a ser archivos </a:t>
            </a:r>
            <a:r>
              <a:rPr lang="es-CL" sz="2400" b="1" dirty="0" smtClean="0"/>
              <a:t>WAV</a:t>
            </a:r>
            <a:r>
              <a:rPr lang="es-CL" sz="2400" dirty="0" smtClean="0"/>
              <a:t>.</a:t>
            </a:r>
          </a:p>
          <a:p>
            <a:endParaRPr lang="es-CL" sz="2400" dirty="0" smtClean="0"/>
          </a:p>
          <a:p>
            <a:r>
              <a:rPr lang="es-CL" sz="2400" dirty="0" smtClean="0"/>
              <a:t>Se abren los archivos en la </a:t>
            </a:r>
            <a:r>
              <a:rPr lang="es-CL" sz="2400" dirty="0" smtClean="0">
                <a:solidFill>
                  <a:srgbClr val="0000FF"/>
                </a:solidFill>
              </a:rPr>
              <a:t>ventana de objetos</a:t>
            </a:r>
            <a:r>
              <a:rPr lang="es-CL" sz="2400" dirty="0" smtClean="0"/>
              <a:t> de Praat.</a:t>
            </a:r>
          </a:p>
        </p:txBody>
      </p:sp>
      <p:pic>
        <p:nvPicPr>
          <p:cNvPr id="13" name="Picture Placeholder 12" descr="010-ReadFromFile.png"/>
          <p:cNvPicPr preferRelativeResize="0"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508241" y="1225286"/>
            <a:ext cx="3698362" cy="492155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80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sz="2400" b="1" dirty="0" smtClean="0"/>
              <a:t>Duplicar un tier	</a:t>
            </a:r>
            <a:r>
              <a:rPr lang="es-CL" sz="2400" dirty="0" smtClean="0"/>
              <a:t>1/5</a:t>
            </a:r>
          </a:p>
          <a:p>
            <a:r>
              <a:rPr lang="es-CL" sz="2400" dirty="0" smtClean="0"/>
              <a:t>Haz clic en el tier que quieres duplicar.</a:t>
            </a:r>
          </a:p>
          <a:p>
            <a:endParaRPr lang="es-CL" sz="2400" dirty="0" smtClean="0"/>
          </a:p>
          <a:p>
            <a:r>
              <a:rPr lang="es-CL" sz="2400" dirty="0" smtClean="0"/>
              <a:t>Hay tres cosas que indican cuál es el tier que está seleccionado:</a:t>
            </a:r>
          </a:p>
          <a:p>
            <a:pPr lvl="1"/>
            <a:r>
              <a:rPr lang="es-CL" sz="2400" dirty="0" smtClean="0"/>
              <a:t>Manecilla a la izquierda.</a:t>
            </a:r>
          </a:p>
          <a:p>
            <a:pPr lvl="1"/>
            <a:r>
              <a:rPr lang="es-CL" sz="2400" dirty="0" smtClean="0"/>
              <a:t>Segmento amarillo en alguna parte del tier.</a:t>
            </a:r>
          </a:p>
          <a:p>
            <a:pPr lvl="1"/>
            <a:r>
              <a:rPr lang="es-CL" sz="2400" dirty="0" smtClean="0"/>
              <a:t>Nombre del tier de color rojo.</a:t>
            </a:r>
          </a:p>
        </p:txBody>
      </p:sp>
      <p:pic>
        <p:nvPicPr>
          <p:cNvPr id="7" name="Picture Placeholder 6" descr="286a-Duplicate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81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sz="2400" b="1" dirty="0" smtClean="0"/>
              <a:t>Duplicar un tier	</a:t>
            </a:r>
            <a:r>
              <a:rPr lang="es-CL" sz="2400" dirty="0" smtClean="0"/>
              <a:t>2/5</a:t>
            </a:r>
          </a:p>
          <a:p>
            <a:endParaRPr lang="es-CL" sz="2400" dirty="0" smtClean="0"/>
          </a:p>
          <a:p>
            <a:r>
              <a:rPr lang="es-CL" sz="2400" dirty="0" smtClean="0"/>
              <a:t>Selecciona </a:t>
            </a:r>
            <a:r>
              <a:rPr lang="es-CL" sz="2400" dirty="0" smtClean="0">
                <a:solidFill>
                  <a:srgbClr val="006600"/>
                </a:solidFill>
              </a:rPr>
              <a:t>Tier </a:t>
            </a:r>
            <a:r>
              <a:rPr lang="es-CL" sz="2400" dirty="0" smtClean="0"/>
              <a:t>|</a:t>
            </a:r>
            <a:r>
              <a:rPr lang="es-CL" sz="2400" dirty="0" smtClean="0">
                <a:solidFill>
                  <a:srgbClr val="006600"/>
                </a:solidFill>
              </a:rPr>
              <a:t> </a:t>
            </a:r>
            <a:r>
              <a:rPr lang="es-CL" sz="2400" dirty="0" err="1" smtClean="0">
                <a:solidFill>
                  <a:srgbClr val="006600"/>
                </a:solidFill>
              </a:rPr>
              <a:t>Duplicate</a:t>
            </a:r>
            <a:r>
              <a:rPr lang="es-CL" sz="2400" dirty="0" smtClean="0">
                <a:solidFill>
                  <a:srgbClr val="006600"/>
                </a:solidFill>
              </a:rPr>
              <a:t> tier…</a:t>
            </a:r>
            <a:r>
              <a:rPr lang="es-CL" sz="2400" dirty="0" smtClean="0"/>
              <a:t> del menú.</a:t>
            </a:r>
          </a:p>
        </p:txBody>
      </p:sp>
      <p:pic>
        <p:nvPicPr>
          <p:cNvPr id="8" name="Picture Placeholder 7" descr="286b-Duplicate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82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CL" sz="2400" b="1" dirty="0" smtClean="0"/>
              <a:t>Duplicar un tier	</a:t>
            </a:r>
            <a:r>
              <a:rPr lang="es-CL" sz="2400" dirty="0" smtClean="0"/>
              <a:t>3/5</a:t>
            </a:r>
          </a:p>
          <a:p>
            <a:pPr marL="0" indent="0">
              <a:buNone/>
            </a:pPr>
            <a:r>
              <a:rPr lang="es-CL" sz="2200" dirty="0" smtClean="0"/>
              <a:t>En el recuadro de diálogo que aparece, hay dos campos:</a:t>
            </a:r>
          </a:p>
          <a:p>
            <a:r>
              <a:rPr lang="es-CL" sz="2200" dirty="0" smtClean="0">
                <a:solidFill>
                  <a:srgbClr val="0000FF"/>
                </a:solidFill>
              </a:rPr>
              <a:t>Position</a:t>
            </a:r>
            <a:br>
              <a:rPr lang="es-CL" sz="2200" dirty="0" smtClean="0">
                <a:solidFill>
                  <a:srgbClr val="0000FF"/>
                </a:solidFill>
              </a:rPr>
            </a:br>
            <a:r>
              <a:rPr lang="es-CL" sz="2200" dirty="0" smtClean="0"/>
              <a:t>Aquí se coloca el número correspondiente al tier donde quieres insertar el nuevo tier.</a:t>
            </a:r>
          </a:p>
          <a:p>
            <a:r>
              <a:rPr lang="es-CL" sz="2200" dirty="0" err="1" smtClean="0">
                <a:solidFill>
                  <a:srgbClr val="0000FF"/>
                </a:solidFill>
              </a:rPr>
              <a:t>Name</a:t>
            </a:r>
            <a:endParaRPr lang="es-CL" sz="2200" dirty="0" smtClean="0">
              <a:solidFill>
                <a:srgbClr val="0000FF"/>
              </a:solidFill>
            </a:endParaRPr>
          </a:p>
          <a:p>
            <a:pPr lvl="1"/>
            <a:r>
              <a:rPr lang="es-CL" sz="2200" dirty="0" smtClean="0"/>
              <a:t>Aquí se ingresa el nombre del nuevo tier. </a:t>
            </a:r>
          </a:p>
          <a:p>
            <a:pPr lvl="1"/>
            <a:r>
              <a:rPr lang="es-CL" sz="2200" dirty="0" smtClean="0"/>
              <a:t>Al contrario de lo que pasa al crear el </a:t>
            </a:r>
            <a:r>
              <a:rPr lang="es-CL" sz="2200" dirty="0" err="1" smtClean="0"/>
              <a:t>text</a:t>
            </a:r>
            <a:r>
              <a:rPr lang="es-CL" sz="2200" dirty="0" smtClean="0"/>
              <a:t> </a:t>
            </a:r>
            <a:r>
              <a:rPr lang="es-CL" sz="2200" dirty="0" err="1" smtClean="0"/>
              <a:t>grid</a:t>
            </a:r>
            <a:r>
              <a:rPr lang="es-CL" sz="2200" dirty="0" smtClean="0"/>
              <a:t>, se pueden usar espacios en los nombres.</a:t>
            </a:r>
          </a:p>
        </p:txBody>
      </p:sp>
      <p:pic>
        <p:nvPicPr>
          <p:cNvPr id="7" name="Picture Placeholder 6" descr="285b-AddInterval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27221" y="1214423"/>
            <a:ext cx="4101903" cy="1282900"/>
          </a:xfrm>
        </p:spPr>
      </p:pic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83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sz="2400" b="1" dirty="0" smtClean="0"/>
              <a:t>Duplicar un tier	</a:t>
            </a:r>
            <a:r>
              <a:rPr lang="es-CL" sz="2400" dirty="0" smtClean="0"/>
              <a:t>4/5</a:t>
            </a:r>
          </a:p>
          <a:p>
            <a:endParaRPr lang="es-CL" sz="2400" dirty="0" smtClean="0"/>
          </a:p>
          <a:p>
            <a:r>
              <a:rPr lang="es-CL" sz="2400" dirty="0" smtClean="0"/>
              <a:t>Coloca el nuevo tier en la posición </a:t>
            </a:r>
            <a:r>
              <a:rPr lang="es-CL" sz="2400" dirty="0" smtClean="0">
                <a:solidFill>
                  <a:srgbClr val="0000FF"/>
                </a:solidFill>
              </a:rPr>
              <a:t>4</a:t>
            </a:r>
            <a:r>
              <a:rPr lang="es-CL" sz="2400" dirty="0" smtClean="0"/>
              <a:t>, y </a:t>
            </a:r>
            <a:r>
              <a:rPr lang="es-CL" sz="2400" dirty="0" err="1" smtClean="0"/>
              <a:t>pónele</a:t>
            </a:r>
            <a:r>
              <a:rPr lang="es-CL" sz="2400" dirty="0" smtClean="0"/>
              <a:t> el nombre “</a:t>
            </a:r>
            <a:r>
              <a:rPr lang="es-CL" sz="2400" dirty="0" err="1" smtClean="0">
                <a:solidFill>
                  <a:srgbClr val="0000FF"/>
                </a:solidFill>
              </a:rPr>
              <a:t>trans</a:t>
            </a:r>
            <a:r>
              <a:rPr lang="es-CL" sz="2400" dirty="0" smtClean="0">
                <a:solidFill>
                  <a:srgbClr val="0000FF"/>
                </a:solidFill>
              </a:rPr>
              <a:t> fonémica</a:t>
            </a:r>
            <a:r>
              <a:rPr lang="es-CL" sz="2400" dirty="0" smtClean="0"/>
              <a:t>”.</a:t>
            </a:r>
          </a:p>
          <a:p>
            <a:r>
              <a:rPr lang="es-CL" sz="2400" dirty="0" smtClean="0"/>
              <a:t>El resultado debería ser similar a lo que se ve a continuación…</a:t>
            </a:r>
          </a:p>
          <a:p>
            <a:endParaRPr lang="es-CL" sz="2400" dirty="0" smtClean="0"/>
          </a:p>
        </p:txBody>
      </p:sp>
      <p:pic>
        <p:nvPicPr>
          <p:cNvPr id="11" name="Picture Placeholder 10" descr="286d-Duplicate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84</a:t>
            </a:fld>
            <a:endParaRPr kumimoji="0" lang="en-US"/>
          </a:p>
        </p:txBody>
      </p:sp>
      <p:pic>
        <p:nvPicPr>
          <p:cNvPr id="12" name="Content Placeholder 11" descr="286e-DuplicateTier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99157" y="1219200"/>
            <a:ext cx="7945685" cy="4937125"/>
          </a:xfrm>
        </p:spPr>
      </p:pic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L" sz="2400" b="1" dirty="0" smtClean="0"/>
              <a:t>Duplicar un tier	</a:t>
            </a:r>
            <a:r>
              <a:rPr lang="es-CL" sz="2400" dirty="0" smtClean="0"/>
              <a:t>5/5</a:t>
            </a:r>
          </a:p>
          <a:p>
            <a:endParaRPr lang="es-CL" sz="2400" dirty="0" smtClean="0"/>
          </a:p>
          <a:p>
            <a:r>
              <a:rPr lang="es-CL" sz="2400" dirty="0" smtClean="0"/>
              <a:t>Haz clic en el nuevo tier, </a:t>
            </a:r>
            <a:r>
              <a:rPr lang="es-CL" sz="2400" i="1" dirty="0" err="1" smtClean="0"/>
              <a:t>trans</a:t>
            </a:r>
            <a:r>
              <a:rPr lang="es-CL" sz="2400" i="1" dirty="0" smtClean="0"/>
              <a:t>-fonémica</a:t>
            </a:r>
            <a:r>
              <a:rPr lang="es-CL" sz="2400" dirty="0" smtClean="0"/>
              <a:t>.</a:t>
            </a:r>
          </a:p>
          <a:p>
            <a:r>
              <a:rPr lang="es-CL" sz="2400" dirty="0" smtClean="0"/>
              <a:t>Del menú, selecciona </a:t>
            </a:r>
            <a:r>
              <a:rPr lang="es-CL" sz="2400" i="1" dirty="0" smtClean="0">
                <a:solidFill>
                  <a:srgbClr val="006600"/>
                </a:solidFill>
              </a:rPr>
              <a:t>Tier</a:t>
            </a:r>
            <a:r>
              <a:rPr lang="es-CL" sz="2400" dirty="0" smtClean="0"/>
              <a:t> | </a:t>
            </a:r>
            <a:r>
              <a:rPr lang="es-CL" sz="2400" i="1" dirty="0" err="1" smtClean="0">
                <a:solidFill>
                  <a:srgbClr val="006600"/>
                </a:solidFill>
              </a:rPr>
              <a:t>Remove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all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text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from</a:t>
            </a:r>
            <a:r>
              <a:rPr lang="es-CL" sz="2400" dirty="0" smtClean="0"/>
              <a:t> </a:t>
            </a:r>
            <a:r>
              <a:rPr lang="es-CL" sz="2400" i="1" dirty="0" smtClean="0">
                <a:solidFill>
                  <a:srgbClr val="006600"/>
                </a:solidFill>
              </a:rPr>
              <a:t>tier</a:t>
            </a:r>
          </a:p>
          <a:p>
            <a:r>
              <a:rPr lang="es-CL" sz="2400" dirty="0" smtClean="0"/>
              <a:t>Ahora tienes un nuevo tier que contiene los mismos intervalos que el que duplicaste, pero sin el texto (ver siguiente imagen).</a:t>
            </a:r>
            <a:endParaRPr lang="es-CL" sz="2400" i="1" dirty="0" smtClean="0">
              <a:solidFill>
                <a:srgbClr val="006600"/>
              </a:solidFill>
            </a:endParaRPr>
          </a:p>
          <a:p>
            <a:endParaRPr lang="es-CL" sz="2400" dirty="0" smtClean="0"/>
          </a:p>
        </p:txBody>
      </p:sp>
      <p:pic>
        <p:nvPicPr>
          <p:cNvPr id="11" name="Picture Placeholder 10" descr="286d-DuplicateTier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0159" y="1214438"/>
            <a:ext cx="3965964" cy="4920615"/>
          </a:xfrm>
        </p:spPr>
      </p:pic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Duplicar un tier existente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86</a:t>
            </a:fld>
            <a:endParaRPr kumimoji="0" lang="en-US"/>
          </a:p>
        </p:txBody>
      </p:sp>
      <p:pic>
        <p:nvPicPr>
          <p:cNvPr id="12" name="Content Placeholder 11" descr="286e-DuplicateTier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99157" y="1219200"/>
            <a:ext cx="7945685" cy="4937125"/>
          </a:xfrm>
        </p:spPr>
      </p:pic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Cómo instalar y ejecutar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87</a:t>
            </a:fld>
            <a:endParaRPr kumimoji="0" lang="en-US"/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88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b="1" dirty="0" smtClean="0"/>
              <a:t>Lenz</a:t>
            </a:r>
            <a:r>
              <a:rPr lang="es-CL" dirty="0" smtClean="0"/>
              <a:t> es un programa que permite digitar símbolos AFI en cualquier programa compatible con el estándar Unicode:</a:t>
            </a:r>
          </a:p>
          <a:p>
            <a:pPr lvl="1"/>
            <a:r>
              <a:rPr lang="es-CL" dirty="0" smtClean="0"/>
              <a:t>Word</a:t>
            </a:r>
          </a:p>
          <a:p>
            <a:pPr lvl="1"/>
            <a:r>
              <a:rPr lang="es-CL" dirty="0" smtClean="0"/>
              <a:t>Excel</a:t>
            </a:r>
          </a:p>
          <a:p>
            <a:pPr lvl="1"/>
            <a:r>
              <a:rPr lang="es-CL" dirty="0" smtClean="0"/>
              <a:t>PowerPoint</a:t>
            </a:r>
          </a:p>
          <a:p>
            <a:pPr lvl="1"/>
            <a:r>
              <a:rPr lang="es-CL" dirty="0" smtClean="0"/>
              <a:t>Praat</a:t>
            </a:r>
          </a:p>
          <a:p>
            <a:pPr lvl="1"/>
            <a:r>
              <a:rPr lang="es-CL" dirty="0" smtClean="0"/>
              <a:t>…y muchos otros. (La gran mayoría de los programas ya son compatibles con Unicode).</a:t>
            </a:r>
          </a:p>
          <a:p>
            <a:r>
              <a:rPr lang="es-CL" b="1" dirty="0" smtClean="0"/>
              <a:t>Gratuito</a:t>
            </a:r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Fuentes tipográficas para símbolos fonéticos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89</a:t>
            </a:fld>
            <a:endParaRPr kumimoji="0"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Lenz requiere que tengas las </a:t>
            </a:r>
            <a:r>
              <a:rPr lang="es-CL" b="1" dirty="0" smtClean="0"/>
              <a:t>fuentes tipográficas Unicode de SIL </a:t>
            </a:r>
            <a:r>
              <a:rPr lang="es-CL" dirty="0" smtClean="0"/>
              <a:t>instaladas:</a:t>
            </a:r>
          </a:p>
          <a:p>
            <a:pPr lvl="1"/>
            <a:r>
              <a:rPr lang="es-CL" dirty="0" smtClean="0"/>
              <a:t>Charis SIL / Charis SIL Compact</a:t>
            </a:r>
          </a:p>
          <a:p>
            <a:pPr lvl="1"/>
            <a:r>
              <a:rPr lang="es-CL" dirty="0" smtClean="0"/>
              <a:t>Doulos SIL / Doulos SIL Compact</a:t>
            </a:r>
          </a:p>
          <a:p>
            <a:r>
              <a:rPr lang="es-CL" dirty="0" smtClean="0"/>
              <a:t>En teoría, funciona con cualquier fuente Unicode, pero en la práctica sólo las más grandes incluyen los símbolos AFI, y pocas los implementan bien.</a:t>
            </a:r>
          </a:p>
          <a:p>
            <a:r>
              <a:rPr lang="es-CL" dirty="0" smtClean="0">
                <a:solidFill>
                  <a:srgbClr val="C00000"/>
                </a:solidFill>
              </a:rPr>
              <a:t>No deben (ni pueden) usarse las fuentes SIL anticuadas: ¡hasta SIL recomienda no usarlas!</a:t>
            </a:r>
          </a:p>
          <a:p>
            <a:pPr lvl="1"/>
            <a:r>
              <a:rPr lang="es-CL" dirty="0" smtClean="0"/>
              <a:t>SIL </a:t>
            </a:r>
            <a:r>
              <a:rPr lang="es-CL" dirty="0" err="1" smtClean="0"/>
              <a:t>IPA</a:t>
            </a:r>
            <a:r>
              <a:rPr lang="es-CL" dirty="0" smtClean="0"/>
              <a:t>, SIL </a:t>
            </a:r>
            <a:r>
              <a:rPr lang="es-CL" dirty="0" err="1" smtClean="0"/>
              <a:t>IPA</a:t>
            </a:r>
            <a:r>
              <a:rPr lang="es-CL" dirty="0" smtClean="0"/>
              <a:t> 93, </a:t>
            </a:r>
            <a:r>
              <a:rPr lang="es-CL" dirty="0" err="1" smtClean="0"/>
              <a:t>IPA</a:t>
            </a:r>
            <a:r>
              <a:rPr lang="es-CL" dirty="0" smtClean="0"/>
              <a:t>-SAM, SIL </a:t>
            </a:r>
            <a:r>
              <a:rPr lang="es-CL" dirty="0" err="1" smtClean="0"/>
              <a:t>Encore</a:t>
            </a:r>
            <a:endParaRPr lang="es-CL" dirty="0" smtClean="0"/>
          </a:p>
          <a:p>
            <a:pPr lvl="1"/>
            <a:r>
              <a:rPr lang="es-CL" dirty="0" smtClean="0"/>
              <a:t>SIL Doulos, SIL Charis, SIL </a:t>
            </a:r>
            <a:r>
              <a:rPr lang="es-CL" dirty="0" err="1" smtClean="0"/>
              <a:t>Sophia</a:t>
            </a:r>
            <a:r>
              <a:rPr lang="es-CL" dirty="0" smtClean="0"/>
              <a:t>, SIL </a:t>
            </a:r>
            <a:r>
              <a:rPr lang="es-CL" dirty="0" err="1" smtClean="0"/>
              <a:t>Manuscript</a:t>
            </a:r>
            <a:endParaRPr lang="es-CL" dirty="0" smtClean="0"/>
          </a:p>
          <a:p>
            <a:pPr lvl="1"/>
            <a:endParaRPr lang="es-CL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Abrir archivos de audio en Praat</a:t>
            </a:r>
            <a:endParaRPr lang="es-CL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090120"/>
          </a:xfrm>
        </p:spPr>
        <p:txBody>
          <a:bodyPr>
            <a:normAutofit lnSpcReduction="10000"/>
          </a:bodyPr>
          <a:lstStyle/>
          <a:p>
            <a:r>
              <a:rPr lang="es-CL" sz="2400" dirty="0" smtClean="0"/>
              <a:t>Las </a:t>
            </a:r>
            <a:r>
              <a:rPr lang="es-CL" sz="2400" b="1" dirty="0" smtClean="0"/>
              <a:t>grabaciones breves </a:t>
            </a:r>
            <a:r>
              <a:rPr lang="es-CL" sz="2400" dirty="0" smtClean="0"/>
              <a:t>(5-10 minutos de audio) pueden abrirse como objetos </a:t>
            </a:r>
            <a:r>
              <a:rPr lang="es-CL" sz="2400" b="1" i="1" dirty="0" err="1" smtClean="0"/>
              <a:t>Sound</a:t>
            </a:r>
            <a:r>
              <a:rPr lang="es-CL" sz="2400" dirty="0" smtClean="0"/>
              <a:t>.</a:t>
            </a:r>
          </a:p>
          <a:p>
            <a:pPr lvl="1"/>
            <a:r>
              <a:rPr lang="es-CL" u="sng" dirty="0" smtClean="0"/>
              <a:t>Ventaja</a:t>
            </a:r>
            <a:r>
              <a:rPr lang="es-CL" dirty="0" smtClean="0"/>
              <a:t>: Permite hacer ciertos análisis que no se pueden hacer de otro modo.</a:t>
            </a:r>
          </a:p>
          <a:p>
            <a:pPr lvl="1"/>
            <a:r>
              <a:rPr lang="es-CL" u="sng" dirty="0" smtClean="0"/>
              <a:t>Desventaja</a:t>
            </a:r>
            <a:r>
              <a:rPr lang="es-CL" dirty="0" smtClean="0"/>
              <a:t>: Carga todo el archivo en memoria RAM. Por eso, no es posible abrir archivos grandes de este modo, y el computador puede andar muy lento si se abre el archivo así.</a:t>
            </a:r>
            <a:endParaRPr lang="es-CL" sz="2400" dirty="0" smtClean="0"/>
          </a:p>
          <a:p>
            <a:endParaRPr lang="es-CL" sz="2400" dirty="0" smtClean="0"/>
          </a:p>
          <a:p>
            <a:r>
              <a:rPr lang="es-CL" sz="2400" dirty="0" smtClean="0"/>
              <a:t>Abrir como </a:t>
            </a:r>
            <a:r>
              <a:rPr lang="es-CL" sz="2400" b="1" dirty="0" err="1" smtClean="0"/>
              <a:t>Sound</a:t>
            </a:r>
            <a:r>
              <a:rPr lang="es-CL" sz="2400" dirty="0" smtClean="0"/>
              <a:t>:</a:t>
            </a:r>
            <a:br>
              <a:rPr lang="es-CL" sz="2400" dirty="0" smtClean="0"/>
            </a:br>
            <a:r>
              <a:rPr lang="es-CL" sz="2400" i="1" dirty="0" smtClean="0">
                <a:solidFill>
                  <a:srgbClr val="006600"/>
                </a:solidFill>
              </a:rPr>
              <a:t>Open | </a:t>
            </a:r>
            <a:r>
              <a:rPr lang="es-CL" sz="2400" i="1" dirty="0" err="1" smtClean="0">
                <a:solidFill>
                  <a:srgbClr val="006600"/>
                </a:solidFill>
              </a:rPr>
              <a:t>Read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from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file</a:t>
            </a:r>
            <a:r>
              <a:rPr lang="es-CL" sz="2400" i="1" dirty="0" smtClean="0">
                <a:solidFill>
                  <a:srgbClr val="006600"/>
                </a:solidFill>
              </a:rPr>
              <a:t>…</a:t>
            </a:r>
          </a:p>
        </p:txBody>
      </p:sp>
      <p:pic>
        <p:nvPicPr>
          <p:cNvPr id="13" name="Picture Placeholder 12" descr="010-ReadFromFile.png"/>
          <p:cNvPicPr preferRelativeResize="0"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508241" y="1214422"/>
            <a:ext cx="3698362" cy="4943284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Símbolos AFI con distintas fuentes tipográficas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90</a:t>
            </a:fld>
            <a:endParaRPr kumimoji="0" lang="en-US"/>
          </a:p>
        </p:txBody>
      </p:sp>
      <p:pic>
        <p:nvPicPr>
          <p:cNvPr id="10" name="Content Placeholder 9" descr="298-Lenz-FuentesUnicode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618256" y="1219200"/>
            <a:ext cx="5907488" cy="4937125"/>
          </a:xfrm>
        </p:spPr>
      </p:pic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Cómo instalar y ejecutar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090120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CL" dirty="0" smtClean="0"/>
              <a:t>Baja Lenz de </a:t>
            </a:r>
            <a:r>
              <a:rPr lang="es-CL" dirty="0" smtClean="0">
                <a:hlinkClick r:id="rId3"/>
              </a:rPr>
              <a:t>http://sadowsky.cl/lenz-es.html</a:t>
            </a:r>
            <a:endParaRPr lang="es-CL" dirty="0" smtClean="0"/>
          </a:p>
          <a:p>
            <a:pPr marL="342900" indent="-342900">
              <a:buFont typeface="+mj-lt"/>
              <a:buAutoNum type="arabicPeriod"/>
            </a:pPr>
            <a:r>
              <a:rPr lang="es-CL" dirty="0" smtClean="0"/>
              <a:t>Abre la carpeta en la cual se guardó el archivo </a:t>
            </a:r>
            <a:r>
              <a:rPr lang="es-CL" dirty="0" smtClean="0">
                <a:latin typeface="Consolas" pitchFamily="49" charset="0"/>
                <a:cs typeface="Consolas" pitchFamily="49" charset="0"/>
              </a:rPr>
              <a:t>Lenz-Esp.zip</a:t>
            </a:r>
            <a:r>
              <a:rPr lang="es-CL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CL" dirty="0" smtClean="0"/>
              <a:t>Descomprime este archivo, preferentemente en el escritorio de Windows.</a:t>
            </a:r>
          </a:p>
          <a:p>
            <a:pPr marL="342900" indent="-342900">
              <a:buFont typeface="+mj-lt"/>
              <a:buAutoNum type="arabicPeriod"/>
            </a:pPr>
            <a:r>
              <a:rPr lang="es-CL" dirty="0" smtClean="0"/>
              <a:t>Ahora tienes una carpeta llamada </a:t>
            </a:r>
            <a:r>
              <a:rPr lang="es-CL" dirty="0" smtClean="0">
                <a:latin typeface="Consolas" pitchFamily="49" charset="0"/>
                <a:cs typeface="Consolas" pitchFamily="49" charset="0"/>
              </a:rPr>
              <a:t>Lenz-</a:t>
            </a:r>
            <a:r>
              <a:rPr lang="es-CL" dirty="0" err="1" smtClean="0">
                <a:latin typeface="Consolas" pitchFamily="49" charset="0"/>
                <a:cs typeface="Consolas" pitchFamily="49" charset="0"/>
              </a:rPr>
              <a:t>Esp</a:t>
            </a:r>
            <a:r>
              <a:rPr lang="es-CL" dirty="0" smtClean="0"/>
              <a:t>. Ábrela.</a:t>
            </a:r>
          </a:p>
          <a:p>
            <a:pPr marL="342900" indent="-342900">
              <a:buFont typeface="+mj-lt"/>
              <a:buAutoNum type="arabicPeriod"/>
            </a:pPr>
            <a:r>
              <a:rPr lang="es-CL" dirty="0" smtClean="0"/>
              <a:t>Para ejecutar Lenz, haz un clic doble en el ícono verde llamado </a:t>
            </a:r>
            <a:r>
              <a:rPr lang="es-CL" dirty="0" smtClean="0">
                <a:latin typeface="Consolas" pitchFamily="49" charset="0"/>
                <a:cs typeface="Consolas" pitchFamily="49" charset="0"/>
              </a:rPr>
              <a:t>Lenz-Esp.exe</a:t>
            </a:r>
            <a:r>
              <a:rPr lang="es-CL" dirty="0" smtClean="0"/>
              <a:t> (puede que no veas el </a:t>
            </a:r>
            <a:r>
              <a:rPr lang="es-CL" dirty="0" smtClean="0">
                <a:latin typeface="Consolas" pitchFamily="49" charset="0"/>
                <a:cs typeface="Consolas" pitchFamily="49" charset="0"/>
              </a:rPr>
              <a:t>.</a:t>
            </a:r>
            <a:r>
              <a:rPr lang="es-CL" dirty="0" err="1" smtClean="0">
                <a:latin typeface="Consolas" pitchFamily="49" charset="0"/>
                <a:cs typeface="Consolas" pitchFamily="49" charset="0"/>
              </a:rPr>
              <a:t>exe</a:t>
            </a:r>
            <a:r>
              <a:rPr lang="es-CL" dirty="0" smtClean="0"/>
              <a:t>)</a:t>
            </a:r>
          </a:p>
          <a:p>
            <a:r>
              <a:rPr lang="es-CL" dirty="0" smtClean="0"/>
              <a:t>Si usas Windows Vista, Windows 7 o Windows 8, y Lenz no funciona correctamente, ejecútalo como Administrador.</a:t>
            </a:r>
            <a:endParaRPr lang="es-CL" dirty="0"/>
          </a:p>
        </p:txBody>
      </p:sp>
      <p:pic>
        <p:nvPicPr>
          <p:cNvPr id="12" name="Picture Placeholder 11" descr="lenz-in-folder.pn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179511" y="1268760"/>
            <a:ext cx="4118392" cy="3240360"/>
          </a:xfrm>
        </p:spPr>
      </p:pic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Cómo instalar y ejecutar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92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Cuando ejecutas Lenz, aparece un recuadro informativo que proporciona información sobre el programa.</a:t>
            </a:r>
          </a:p>
          <a:p>
            <a:r>
              <a:rPr lang="es-CL" sz="2400" dirty="0" smtClean="0"/>
              <a:t>Haz clic en </a:t>
            </a:r>
            <a:r>
              <a:rPr lang="es-CL" sz="2400" dirty="0" smtClean="0">
                <a:solidFill>
                  <a:srgbClr val="006600"/>
                </a:solidFill>
              </a:rPr>
              <a:t>OK</a:t>
            </a:r>
            <a:r>
              <a:rPr lang="es-CL" sz="2400" dirty="0" smtClean="0"/>
              <a:t> para continuar.</a:t>
            </a:r>
            <a:endParaRPr lang="es-CL" sz="2400" dirty="0"/>
          </a:p>
        </p:txBody>
      </p:sp>
      <p:pic>
        <p:nvPicPr>
          <p:cNvPr id="7" name="Picture Placeholder 6" descr="300-Lenz-Splash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74955" y="1214423"/>
            <a:ext cx="3964933" cy="3634522"/>
          </a:xfrm>
        </p:spPr>
      </p:pic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Cómo instalar y ejecutar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93</a:t>
            </a:fld>
            <a:endParaRPr kumimoji="0"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CL" sz="2400" dirty="0" smtClean="0"/>
              <a:t>La única señal de que Lenz está andando es el ícono verde que aparece en la bandeja de íconos.</a:t>
            </a:r>
          </a:p>
          <a:p>
            <a:endParaRPr lang="es-CL" sz="2400" dirty="0" smtClean="0"/>
          </a:p>
          <a:p>
            <a:r>
              <a:rPr lang="es-CL" sz="2400" dirty="0" smtClean="0"/>
              <a:t>Si haces un clic de derecha en este ícono, puedes desactivar (</a:t>
            </a:r>
            <a:r>
              <a:rPr lang="es-CL" sz="2400" i="1" dirty="0" err="1" smtClean="0">
                <a:solidFill>
                  <a:srgbClr val="006600"/>
                </a:solidFill>
              </a:rPr>
              <a:t>Suspend</a:t>
            </a:r>
            <a:r>
              <a:rPr lang="es-CL" sz="2400" i="1" dirty="0" smtClean="0">
                <a:solidFill>
                  <a:srgbClr val="006600"/>
                </a:solidFill>
              </a:rPr>
              <a:t> </a:t>
            </a:r>
            <a:r>
              <a:rPr lang="es-CL" sz="2400" i="1" dirty="0" err="1" smtClean="0">
                <a:solidFill>
                  <a:srgbClr val="006600"/>
                </a:solidFill>
              </a:rPr>
              <a:t>Hotkeys</a:t>
            </a:r>
            <a:r>
              <a:rPr lang="es-CL" sz="2400" dirty="0" smtClean="0"/>
              <a:t>) o cerrar (</a:t>
            </a:r>
            <a:r>
              <a:rPr lang="es-CL" sz="2400" i="1" dirty="0" err="1" smtClean="0">
                <a:solidFill>
                  <a:srgbClr val="006600"/>
                </a:solidFill>
              </a:rPr>
              <a:t>Exit</a:t>
            </a:r>
            <a:r>
              <a:rPr lang="es-CL" sz="2400" dirty="0" smtClean="0"/>
              <a:t>) el programa.</a:t>
            </a:r>
            <a:endParaRPr lang="es-CL" sz="2400" dirty="0"/>
          </a:p>
        </p:txBody>
      </p:sp>
      <p:pic>
        <p:nvPicPr>
          <p:cNvPr id="7" name="Picture Placeholder 6" descr="310-Lenz-Icon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28596" y="1214422"/>
            <a:ext cx="2947071" cy="1321101"/>
          </a:xfrm>
        </p:spPr>
      </p:pic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94</a:t>
            </a:fld>
            <a:endParaRPr kumimoji="0" lang="en-US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95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Autofit/>
          </a:bodyPr>
          <a:lstStyle/>
          <a:p>
            <a:r>
              <a:rPr lang="es-CL" sz="2200" dirty="0" smtClean="0">
                <a:solidFill>
                  <a:srgbClr val="0000FF"/>
                </a:solidFill>
              </a:rPr>
              <a:t>Selecciona los primeros tres intervalos </a:t>
            </a:r>
            <a:r>
              <a:rPr lang="es-CL" sz="2200" dirty="0" smtClean="0"/>
              <a:t>de la oración “La pulga es…”.</a:t>
            </a:r>
          </a:p>
          <a:p>
            <a:r>
              <a:rPr lang="es-CL" sz="2200" dirty="0" smtClean="0"/>
              <a:t>Pero hazlo </a:t>
            </a:r>
            <a:r>
              <a:rPr lang="es-CL" sz="2200" u="sng" dirty="0" smtClean="0"/>
              <a:t>sin</a:t>
            </a:r>
            <a:r>
              <a:rPr lang="es-CL" sz="2200" dirty="0" smtClean="0"/>
              <a:t> tocar el oscilograma ni el espectrograma.</a:t>
            </a:r>
          </a:p>
          <a:p>
            <a:r>
              <a:rPr lang="es-CL" sz="2200" dirty="0" smtClean="0"/>
              <a:t>¿Cómo?</a:t>
            </a:r>
          </a:p>
          <a:p>
            <a:pPr lvl="1"/>
            <a:r>
              <a:rPr lang="es-CL" sz="2200" dirty="0" smtClean="0"/>
              <a:t>En el tier 3 o el tier 4…</a:t>
            </a:r>
          </a:p>
          <a:p>
            <a:pPr lvl="1"/>
            <a:r>
              <a:rPr lang="es-CL" sz="2200" dirty="0" smtClean="0"/>
              <a:t>Haz clic en la línea vertical al inicio del segmento “la”.</a:t>
            </a:r>
          </a:p>
          <a:p>
            <a:pPr lvl="1"/>
            <a:r>
              <a:rPr lang="es-CL" sz="2200" dirty="0" smtClean="0"/>
              <a:t>Mientras presionas </a:t>
            </a:r>
            <a:r>
              <a:rPr lang="es-CL" sz="2200" dirty="0" err="1" smtClean="0">
                <a:solidFill>
                  <a:srgbClr val="006600"/>
                </a:solidFill>
              </a:rPr>
              <a:t>MAYÚS</a:t>
            </a:r>
            <a:r>
              <a:rPr lang="es-CL" sz="2200" dirty="0" smtClean="0"/>
              <a:t>…</a:t>
            </a:r>
          </a:p>
          <a:p>
            <a:pPr lvl="1">
              <a:buNone/>
            </a:pPr>
            <a:r>
              <a:rPr lang="es-CL" sz="2200" dirty="0" smtClean="0"/>
              <a:t>	Haz clic en la línea vertical al final del segmento “es”.</a:t>
            </a:r>
          </a:p>
        </p:txBody>
      </p:sp>
      <p:pic>
        <p:nvPicPr>
          <p:cNvPr id="7" name="Picture Placeholder 6" descr="320-TransFon-Selection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96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rmAutofit/>
          </a:bodyPr>
          <a:lstStyle/>
          <a:p>
            <a:r>
              <a:rPr lang="es-CL" sz="2200" dirty="0" smtClean="0">
                <a:solidFill>
                  <a:srgbClr val="0000FF"/>
                </a:solidFill>
              </a:rPr>
              <a:t>Expande</a:t>
            </a:r>
            <a:r>
              <a:rPr lang="es-CL" sz="2200" dirty="0" smtClean="0"/>
              <a:t> la selección para que llene toda la ventana…</a:t>
            </a:r>
          </a:p>
          <a:p>
            <a:pPr lvl="1"/>
            <a:r>
              <a:rPr lang="es-CL" sz="2200" dirty="0" smtClean="0">
                <a:solidFill>
                  <a:srgbClr val="0000FF"/>
                </a:solidFill>
              </a:rPr>
              <a:t>CTRL </a:t>
            </a:r>
            <a:r>
              <a:rPr lang="es-CL" sz="2200" dirty="0" smtClean="0"/>
              <a:t>+ </a:t>
            </a:r>
            <a:r>
              <a:rPr lang="es-CL" sz="2200" dirty="0" smtClean="0">
                <a:solidFill>
                  <a:srgbClr val="0000FF"/>
                </a:solidFill>
              </a:rPr>
              <a:t>N</a:t>
            </a:r>
          </a:p>
        </p:txBody>
      </p:sp>
      <p:pic>
        <p:nvPicPr>
          <p:cNvPr id="7" name="Picture Placeholder 6" descr="330-TransFon-SelectPulga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97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4937760"/>
          </a:xfrm>
        </p:spPr>
        <p:txBody>
          <a:bodyPr>
            <a:normAutofit/>
          </a:bodyPr>
          <a:lstStyle/>
          <a:p>
            <a:r>
              <a:rPr lang="es-CL" sz="2200" dirty="0" smtClean="0"/>
              <a:t>En el tier 4 (“</a:t>
            </a:r>
            <a:r>
              <a:rPr lang="es-CL" sz="2200" dirty="0" err="1" smtClean="0"/>
              <a:t>trans</a:t>
            </a:r>
            <a:r>
              <a:rPr lang="es-CL" sz="2200" dirty="0" smtClean="0"/>
              <a:t> fonémica”), </a:t>
            </a:r>
            <a:r>
              <a:rPr lang="es-CL" sz="2200" dirty="0" smtClean="0">
                <a:solidFill>
                  <a:srgbClr val="0000FF"/>
                </a:solidFill>
              </a:rPr>
              <a:t>haz clic </a:t>
            </a:r>
            <a:r>
              <a:rPr lang="es-CL" sz="2200" dirty="0" smtClean="0"/>
              <a:t>en el intervalo que contiene “pulga”.</a:t>
            </a:r>
          </a:p>
          <a:p>
            <a:endParaRPr lang="es-CL" sz="2200" dirty="0" smtClean="0"/>
          </a:p>
        </p:txBody>
      </p:sp>
      <p:pic>
        <p:nvPicPr>
          <p:cNvPr id="7" name="Picture Placeholder 6" descr="330-TransFon-SelectPulga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9"/>
            <a:ext cx="3959556" cy="4920613"/>
          </a:xfrm>
        </p:spPr>
      </p:pic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98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392488" cy="5162128"/>
          </a:xfrm>
        </p:spPr>
        <p:txBody>
          <a:bodyPr>
            <a:normAutofit/>
          </a:bodyPr>
          <a:lstStyle/>
          <a:p>
            <a:r>
              <a:rPr lang="es-CL" sz="2200" dirty="0" smtClean="0"/>
              <a:t>Ingresa la transcripción fonémica de ⟨pulga⟩ en este intervalo: </a:t>
            </a:r>
            <a:r>
              <a:rPr lang="es-CL" sz="2200" b="1" dirty="0" smtClean="0">
                <a:solidFill>
                  <a:srgbClr val="0000FF"/>
                </a:solidFill>
              </a:rPr>
              <a:t>ˈpul.ga</a:t>
            </a:r>
          </a:p>
          <a:p>
            <a:endParaRPr lang="es-CL" sz="2200" dirty="0" smtClean="0"/>
          </a:p>
          <a:p>
            <a:pPr>
              <a:buNone/>
            </a:pPr>
            <a:r>
              <a:rPr lang="es-CL" sz="2200" dirty="0" smtClean="0"/>
              <a:t>Secuencia de teclas:</a:t>
            </a:r>
          </a:p>
          <a:p>
            <a:pPr marL="914400" indent="-457200"/>
            <a:r>
              <a:rPr lang="es-CL" sz="2200" dirty="0" err="1" smtClean="0">
                <a:solidFill>
                  <a:srgbClr val="0000FF"/>
                </a:solidFill>
              </a:rPr>
              <a:t>ALT</a:t>
            </a:r>
            <a:r>
              <a:rPr lang="es-CL" sz="2200" dirty="0" smtClean="0">
                <a:solidFill>
                  <a:srgbClr val="0000FF"/>
                </a:solidFill>
              </a:rPr>
              <a:t> </a:t>
            </a:r>
            <a:r>
              <a:rPr lang="es-CL" sz="2200" dirty="0" smtClean="0"/>
              <a:t>+</a:t>
            </a:r>
            <a:r>
              <a:rPr lang="es-CL" sz="2200" dirty="0" smtClean="0">
                <a:solidFill>
                  <a:srgbClr val="0000FF"/>
                </a:solidFill>
              </a:rPr>
              <a:t> '</a:t>
            </a:r>
          </a:p>
          <a:p>
            <a:pPr marL="914400" indent="-457200"/>
            <a:r>
              <a:rPr lang="es-CL" sz="2200" dirty="0" smtClean="0">
                <a:solidFill>
                  <a:srgbClr val="0000FF"/>
                </a:solidFill>
              </a:rPr>
              <a:t>p</a:t>
            </a:r>
          </a:p>
          <a:p>
            <a:pPr marL="914400" indent="-457200"/>
            <a:r>
              <a:rPr lang="es-CL" sz="2200" dirty="0" smtClean="0">
                <a:solidFill>
                  <a:srgbClr val="0000FF"/>
                </a:solidFill>
              </a:rPr>
              <a:t>u</a:t>
            </a:r>
          </a:p>
          <a:p>
            <a:pPr marL="914400" indent="-457200"/>
            <a:r>
              <a:rPr lang="es-CL" sz="2200" dirty="0" smtClean="0">
                <a:solidFill>
                  <a:srgbClr val="0000FF"/>
                </a:solidFill>
              </a:rPr>
              <a:t>l</a:t>
            </a:r>
          </a:p>
          <a:p>
            <a:pPr marL="914400" indent="-457200"/>
            <a:r>
              <a:rPr lang="es-CL" sz="2200" dirty="0" smtClean="0">
                <a:solidFill>
                  <a:srgbClr val="0000FF"/>
                </a:solidFill>
              </a:rPr>
              <a:t>.</a:t>
            </a:r>
          </a:p>
          <a:p>
            <a:pPr marL="914400" indent="-457200"/>
            <a:r>
              <a:rPr lang="es-CL" sz="2200" dirty="0" smtClean="0">
                <a:solidFill>
                  <a:srgbClr val="0000FF"/>
                </a:solidFill>
              </a:rPr>
              <a:t>g</a:t>
            </a:r>
          </a:p>
          <a:p>
            <a:pPr marL="914400" indent="-457200"/>
            <a:r>
              <a:rPr lang="es-CL" sz="2200" dirty="0" smtClean="0">
                <a:solidFill>
                  <a:srgbClr val="0000FF"/>
                </a:solidFill>
              </a:rPr>
              <a:t>a</a:t>
            </a:r>
            <a:endParaRPr lang="es-CL" sz="2200" dirty="0" smtClean="0"/>
          </a:p>
          <a:p>
            <a:endParaRPr lang="es-CL" sz="2200" dirty="0" smtClean="0"/>
          </a:p>
        </p:txBody>
      </p:sp>
      <p:pic>
        <p:nvPicPr>
          <p:cNvPr id="11" name="Picture Placeholder 10" descr="350-TransFon-PulgaEnAFI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413363" y="1214438"/>
            <a:ext cx="3959556" cy="492061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Ingresar símbolos AFI en Praat utilizando Lenz</a:t>
            </a:r>
            <a:endParaRPr lang="es-CL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99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0" y="1219200"/>
            <a:ext cx="4572000" cy="5162128"/>
          </a:xfrm>
        </p:spPr>
        <p:txBody>
          <a:bodyPr>
            <a:normAutofit/>
          </a:bodyPr>
          <a:lstStyle/>
          <a:p>
            <a:r>
              <a:rPr lang="es-CL" sz="2200" dirty="0" smtClean="0"/>
              <a:t>¿Cómo sabes qué combinación de teclas se usa para producir un determinado símbolo AFI en Lenz?</a:t>
            </a:r>
            <a:br>
              <a:rPr lang="es-CL" sz="2200" dirty="0" smtClean="0"/>
            </a:br>
            <a:r>
              <a:rPr lang="es-CL" sz="2200" dirty="0" smtClean="0"/>
              <a:t/>
            </a:r>
            <a:br>
              <a:rPr lang="es-CL" sz="2200" dirty="0" smtClean="0"/>
            </a:br>
            <a:r>
              <a:rPr lang="es-CL" sz="2200" dirty="0" smtClean="0"/>
              <a:t>Presiona </a:t>
            </a:r>
            <a:r>
              <a:rPr lang="es-CL" sz="2200" dirty="0" smtClean="0">
                <a:solidFill>
                  <a:srgbClr val="0000FF"/>
                </a:solidFill>
              </a:rPr>
              <a:t>WIN</a:t>
            </a:r>
            <a:r>
              <a:rPr lang="es-CL" sz="2200" dirty="0" smtClean="0"/>
              <a:t> + </a:t>
            </a:r>
            <a:r>
              <a:rPr lang="es-CL" sz="2200" dirty="0" smtClean="0">
                <a:solidFill>
                  <a:srgbClr val="0000FF"/>
                </a:solidFill>
              </a:rPr>
              <a:t>H</a:t>
            </a:r>
            <a:r>
              <a:rPr lang="es-CL" sz="2200" dirty="0" smtClean="0"/>
              <a:t> para abrir la ventana de </a:t>
            </a:r>
            <a:r>
              <a:rPr lang="es-CL" sz="2200" i="1" dirty="0" err="1" smtClean="0">
                <a:solidFill>
                  <a:srgbClr val="C00000"/>
                </a:solidFill>
              </a:rPr>
              <a:t>H</a:t>
            </a:r>
            <a:r>
              <a:rPr lang="es-CL" sz="2200" dirty="0" err="1" smtClean="0"/>
              <a:t>ayuda</a:t>
            </a:r>
            <a:r>
              <a:rPr lang="es-CL" sz="2200" dirty="0" smtClean="0"/>
              <a:t> de Lenz. </a:t>
            </a:r>
          </a:p>
          <a:p>
            <a:endParaRPr lang="es-CL" sz="2200" dirty="0" smtClean="0"/>
          </a:p>
          <a:p>
            <a:r>
              <a:rPr lang="es-CL" sz="2200" dirty="0" smtClean="0"/>
              <a:t>Cada rectángulo muestra los símbolos que se producen al pulsar la tecla correspondiente (casillero negro) en conjunto con una o más teclas modificadoras (ALT, CTRL, MAYÚS, WIN).</a:t>
            </a:r>
          </a:p>
        </p:txBody>
      </p:sp>
      <p:pic>
        <p:nvPicPr>
          <p:cNvPr id="7" name="Picture Placeholder 6" descr="315-Lenz-Help.pn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357158" y="1214422"/>
            <a:ext cx="4071966" cy="309842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lnDef>
      <a:spPr>
        <a:ln w="381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3819</Words>
  <Application>Microsoft Office PowerPoint</Application>
  <PresentationFormat>On-screen Show (4:3)</PresentationFormat>
  <Paragraphs>808</Paragraphs>
  <Slides>116</Slides>
  <Notes>111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17" baseType="lpstr">
      <vt:lpstr>Origin</vt:lpstr>
      <vt:lpstr>Transcripción fonética con Praat y Lenz Versión 2 – Julio de 2013</vt:lpstr>
      <vt:lpstr>¿Qué vamos a hacer?</vt:lpstr>
      <vt:lpstr>¿Qué vamos a hacer?</vt:lpstr>
      <vt:lpstr>Programas requeridos</vt:lpstr>
      <vt:lpstr>Programas requeridos</vt:lpstr>
      <vt:lpstr>Último requisito…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Abrir archivos de audio en Praat</vt:lpstr>
      <vt:lpstr>¿Qué es un text grid?</vt:lpstr>
      <vt:lpstr>¿Qué es un text grid?</vt:lpstr>
      <vt:lpstr>¿Qué es un text grid?</vt:lpstr>
      <vt:lpstr>¿Qué es un text grid?</vt:lpstr>
      <vt:lpstr>¿Qué es un text grid?</vt:lpstr>
      <vt:lpstr>¿Qué es un text grid?</vt:lpstr>
      <vt:lpstr>¿Qué es un text grid?</vt:lpstr>
      <vt:lpstr>¿Qué es un text grid?</vt:lpstr>
      <vt:lpstr>Creación de text grids en Praat</vt:lpstr>
      <vt:lpstr>Creación de text grids en Praat</vt:lpstr>
      <vt:lpstr>Creación de text grids en Praat</vt:lpstr>
      <vt:lpstr>Creación de text grids en Praat</vt:lpstr>
      <vt:lpstr>Creación de text grids en Praat</vt:lpstr>
      <vt:lpstr>Creación de text grids en Praat</vt:lpstr>
      <vt:lpstr>Creación de text grids en Praat</vt:lpstr>
      <vt:lpstr>Creación de text grids en Praat</vt:lpstr>
      <vt:lpstr>Creación de text grids en Praat</vt:lpstr>
      <vt:lpstr>Paréntesis: Uso del teclado en Praat</vt:lpstr>
      <vt:lpstr>Ingresar texto ortográfico en los intervalos</vt:lpstr>
      <vt:lpstr>Ingresar texto ortográfico en los intervalos</vt:lpstr>
      <vt:lpstr>Ingresar texto ortográfico en los intervalos</vt:lpstr>
      <vt:lpstr>Ingresar texto ortográfico en los intervalos</vt:lpstr>
      <vt:lpstr>Crear intervalos en los distintos tiers</vt:lpstr>
      <vt:lpstr>Crear intervalos</vt:lpstr>
      <vt:lpstr>Crear intervalos</vt:lpstr>
      <vt:lpstr>Crear intervalos</vt:lpstr>
      <vt:lpstr>Crear intervalos</vt:lpstr>
      <vt:lpstr>Crear intervalos</vt:lpstr>
      <vt:lpstr>Crear intervalos</vt:lpstr>
      <vt:lpstr>Crear intervalos</vt:lpstr>
      <vt:lpstr>Crear intervalos</vt:lpstr>
      <vt:lpstr>Crear intervalos</vt:lpstr>
      <vt:lpstr>Crear intervalos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Uso del teclado en Praat</vt:lpstr>
      <vt:lpstr>Agregar tiers a los text grids</vt:lpstr>
      <vt:lpstr>Agregar tiers a los text grids</vt:lpstr>
      <vt:lpstr>Crear un nuevo tier</vt:lpstr>
      <vt:lpstr>Crear un nuevo tier</vt:lpstr>
      <vt:lpstr>Crear un nuevo tier</vt:lpstr>
      <vt:lpstr>Borrar un tier</vt:lpstr>
      <vt:lpstr>Duplicar un tier existente</vt:lpstr>
      <vt:lpstr>Duplicar un tier existente</vt:lpstr>
      <vt:lpstr>Duplicar un tier existente</vt:lpstr>
      <vt:lpstr>Duplicar un tier existente</vt:lpstr>
      <vt:lpstr>Duplicar un tier existente</vt:lpstr>
      <vt:lpstr>Duplicar un tier existente</vt:lpstr>
      <vt:lpstr>Duplicar un tier existente</vt:lpstr>
      <vt:lpstr>Duplicar un tier existente</vt:lpstr>
      <vt:lpstr>Cómo instalar y ejecutar Lenz</vt:lpstr>
      <vt:lpstr>Lenz</vt:lpstr>
      <vt:lpstr>Fuentes tipográficas para símbolos fonéticos</vt:lpstr>
      <vt:lpstr>Símbolos AFI con distintas fuentes tipográficas</vt:lpstr>
      <vt:lpstr>Cómo instalar y ejecutar Lenz</vt:lpstr>
      <vt:lpstr>Cómo instalar y ejecutar Lenz</vt:lpstr>
      <vt:lpstr>Cómo instalar y ejecutar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Ingresar símbolos AFI en Praat utilizando Lenz</vt:lpstr>
      <vt:lpstr>Opciones de configuración útiles</vt:lpstr>
      <vt:lpstr>Opciones de configuración útiles</vt:lpstr>
      <vt:lpstr>Opciones de configuración útiles</vt:lpstr>
      <vt:lpstr>Opciones de configuración útiles</vt:lpstr>
      <vt:lpstr>Opciones de configuración útiles</vt:lpstr>
      <vt:lpstr>Opciones de configuración útiles</vt:lpstr>
      <vt:lpstr>Más información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 de Praat - Grabación 1 - Clase 1</dc:title>
  <dc:subject>s s a d o w s k y @ g m a i l · c o m</dc:subject>
  <dc:creator/>
  <dc:description>Scott Sadowsky
http://sadowsky.cl</dc:description>
  <cp:lastModifiedBy/>
  <cp:revision>1</cp:revision>
  <dcterms:created xsi:type="dcterms:W3CDTF">2010-05-02T04:28:11Z</dcterms:created>
  <dcterms:modified xsi:type="dcterms:W3CDTF">2013-07-07T07:47:04Z</dcterms:modified>
  <cp:contentStatus/>
</cp:coreProperties>
</file>