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60" r:id="rId1"/>
  </p:sldMasterIdLst>
  <p:notesMasterIdLst>
    <p:notesMasterId r:id="rId45"/>
  </p:notesMasterIdLst>
  <p:sldIdLst>
    <p:sldId id="256" r:id="rId2"/>
    <p:sldId id="462" r:id="rId3"/>
    <p:sldId id="428" r:id="rId4"/>
    <p:sldId id="463" r:id="rId5"/>
    <p:sldId id="464" r:id="rId6"/>
    <p:sldId id="465" r:id="rId7"/>
    <p:sldId id="575" r:id="rId8"/>
    <p:sldId id="466" r:id="rId9"/>
    <p:sldId id="473" r:id="rId10"/>
    <p:sldId id="583" r:id="rId11"/>
    <p:sldId id="576" r:id="rId12"/>
    <p:sldId id="577" r:id="rId13"/>
    <p:sldId id="578" r:id="rId14"/>
    <p:sldId id="579" r:id="rId15"/>
    <p:sldId id="580" r:id="rId16"/>
    <p:sldId id="581" r:id="rId17"/>
    <p:sldId id="584" r:id="rId18"/>
    <p:sldId id="582" r:id="rId19"/>
    <p:sldId id="585" r:id="rId20"/>
    <p:sldId id="474" r:id="rId21"/>
    <p:sldId id="586" r:id="rId22"/>
    <p:sldId id="587" r:id="rId23"/>
    <p:sldId id="486" r:id="rId24"/>
    <p:sldId id="561" r:id="rId25"/>
    <p:sldId id="594" r:id="rId26"/>
    <p:sldId id="588" r:id="rId27"/>
    <p:sldId id="589" r:id="rId28"/>
    <p:sldId id="590" r:id="rId29"/>
    <p:sldId id="591" r:id="rId30"/>
    <p:sldId id="592" r:id="rId31"/>
    <p:sldId id="593" r:id="rId32"/>
    <p:sldId id="601" r:id="rId33"/>
    <p:sldId id="600" r:id="rId34"/>
    <p:sldId id="596" r:id="rId35"/>
    <p:sldId id="602" r:id="rId36"/>
    <p:sldId id="597" r:id="rId37"/>
    <p:sldId id="598" r:id="rId38"/>
    <p:sldId id="599" r:id="rId39"/>
    <p:sldId id="603" r:id="rId40"/>
    <p:sldId id="604" r:id="rId41"/>
    <p:sldId id="605" r:id="rId42"/>
    <p:sldId id="606" r:id="rId43"/>
    <p:sldId id="573" r:id="rId44"/>
  </p:sldIdLst>
  <p:sldSz cx="9144000" cy="6858000" type="screen4x3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0000FF"/>
    <a:srgbClr val="000099"/>
    <a:srgbClr val="FF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8" autoAdjust="0"/>
    <p:restoredTop sz="86348" autoAdjust="0"/>
  </p:normalViewPr>
  <p:slideViewPr>
    <p:cSldViewPr>
      <p:cViewPr varScale="1">
        <p:scale>
          <a:sx n="70" d="100"/>
          <a:sy n="70" d="100"/>
        </p:scale>
        <p:origin x="-93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1E807C85-D17E-4A64-80AE-88C7D00D66F5}" type="datetimeFigureOut">
              <a:rPr lang="en-US" smtClean="0"/>
              <a:pPr/>
              <a:t>29-May-10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A5D67B3E-E768-46D1-AAB6-E1182E9D81C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2148840"/>
            <a:ext cx="6858000" cy="1371601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199" y="4809602"/>
            <a:ext cx="6844629" cy="848248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dirty="0" smtClean="0"/>
              <a:t>Click to edit Master subtitle style</a:t>
            </a:r>
            <a:endParaRPr kumimoji="0" lang="en-US" dirty="0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DED31D60-BEFD-4EEB-8412-35BF87E12AE9}" type="datetime1">
              <a:rPr lang="en-US" smtClean="0"/>
              <a:pPr/>
              <a:t>29-May-10</a:t>
            </a:fld>
            <a:endParaRPr lang="en-US" sz="160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EA7C8D44-3667-46F6-9772-CC52308E2A7F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21" name="Rectangle 20"/>
          <p:cNvSpPr/>
          <p:nvPr/>
        </p:nvSpPr>
        <p:spPr>
          <a:xfrm>
            <a:off x="904875" y="2076305"/>
            <a:ext cx="7315200" cy="1495571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Rectangle 32"/>
          <p:cNvSpPr/>
          <p:nvPr/>
        </p:nvSpPr>
        <p:spPr>
          <a:xfrm>
            <a:off x="914400" y="4786322"/>
            <a:ext cx="7300938" cy="947728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Rectangle 21"/>
          <p:cNvSpPr/>
          <p:nvPr/>
        </p:nvSpPr>
        <p:spPr>
          <a:xfrm>
            <a:off x="904875" y="2076305"/>
            <a:ext cx="228600" cy="1495571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>
            <a:off x="914400" y="4786322"/>
            <a:ext cx="228576" cy="947728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C973F-1D8E-48E0-983B-C6B0762AE852}" type="datetime1">
              <a:rPr lang="en-US" smtClean="0"/>
              <a:pPr/>
              <a:t>29-May-10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5" name="Straight Connector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4BC3C-553A-47B5-9C72-AA32B502E3E8}" type="datetime1">
              <a:rPr lang="en-US" smtClean="0"/>
              <a:pPr/>
              <a:t>29-May-10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EE313A-708C-41AF-9246-83873EDA5729}" type="datetime1">
              <a:rPr lang="en-US" smtClean="0"/>
              <a:pPr/>
              <a:t>29-May-10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9B185-B6E8-4948-A286-62A27DFC4CF1}" type="datetime1">
              <a:rPr lang="en-US" smtClean="0"/>
              <a:pPr/>
              <a:t>29-May-10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latin typeface="+mn-lt"/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D5BA5-1602-475F-9D97-36E2AD10311C}" type="datetime1">
              <a:rPr lang="en-US" smtClean="0"/>
              <a:pPr/>
              <a:t>29-May-10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Isosceles Triangle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800" b="1">
                <a:solidFill>
                  <a:srgbClr val="0070C0"/>
                </a:solidFill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B2F37-DA22-4E36-9198-9338FC81679B}" type="datetime1">
              <a:rPr lang="en-US" smtClean="0"/>
              <a:pPr/>
              <a:t>29-May-10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>
            <a:lvl1pPr>
              <a:defRPr>
                <a:latin typeface="Trebuchet MS" pitchFamily="34" charset="0"/>
              </a:defRPr>
            </a:lvl1pPr>
            <a:lvl2pPr>
              <a:defRPr>
                <a:solidFill>
                  <a:schemeClr val="tx1"/>
                </a:solidFill>
                <a:latin typeface="Trebuchet MS" pitchFamily="34" charset="0"/>
              </a:defRPr>
            </a:lvl2pPr>
            <a:lvl3pPr>
              <a:defRPr>
                <a:latin typeface="Trebuchet MS" pitchFamily="34" charset="0"/>
              </a:defRPr>
            </a:lvl3pPr>
            <a:lvl4pPr>
              <a:defRPr>
                <a:latin typeface="Trebuchet MS" pitchFamily="34" charset="0"/>
              </a:defRPr>
            </a:lvl4pPr>
            <a:lvl5pPr>
              <a:defRPr>
                <a:latin typeface="Trebuchet MS" pitchFamily="34" charset="0"/>
              </a:defRPr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Graphic Left, Tex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800" b="1">
                <a:solidFill>
                  <a:srgbClr val="0070C0"/>
                </a:solidFill>
                <a:latin typeface="+mn-lt"/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B2F37-DA22-4E36-9198-9338FC81679B}" type="datetime1">
              <a:rPr lang="en-US" smtClean="0"/>
              <a:pPr/>
              <a:t>29-May-10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5715008" y="1219200"/>
            <a:ext cx="2971792" cy="4937760"/>
          </a:xfrm>
        </p:spPr>
        <p:txBody>
          <a:bodyPr>
            <a:normAutofit/>
          </a:bodyPr>
          <a:lstStyle>
            <a:lvl1pPr>
              <a:defRPr sz="1800">
                <a:latin typeface="Trebuchet MS" pitchFamily="34" charset="0"/>
              </a:defRPr>
            </a:lvl1pPr>
            <a:lvl2pPr>
              <a:defRPr sz="1800">
                <a:solidFill>
                  <a:schemeClr val="tx1"/>
                </a:solidFill>
                <a:latin typeface="Trebuchet MS" pitchFamily="34" charset="0"/>
              </a:defRPr>
            </a:lvl2pPr>
            <a:lvl3pPr>
              <a:defRPr sz="1800">
                <a:latin typeface="Trebuchet MS" pitchFamily="34" charset="0"/>
              </a:defRPr>
            </a:lvl3pPr>
            <a:lvl4pPr>
              <a:defRPr sz="1800">
                <a:latin typeface="Trebuchet MS" pitchFamily="34" charset="0"/>
              </a:defRPr>
            </a:lvl4pPr>
            <a:lvl5pPr>
              <a:defRPr sz="1800">
                <a:latin typeface="Trebuchet MS" pitchFamily="34" charset="0"/>
              </a:defRPr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11" name="Picture Placeholder 10"/>
          <p:cNvSpPr>
            <a:spLocks noGrp="1" noChangeAspect="1"/>
          </p:cNvSpPr>
          <p:nvPr>
            <p:ph type="pic" sz="quarter" idx="13"/>
          </p:nvPr>
        </p:nvSpPr>
        <p:spPr>
          <a:xfrm>
            <a:off x="357158" y="1214438"/>
            <a:ext cx="5312664" cy="3785616"/>
          </a:xfrm>
        </p:spPr>
        <p:txBody>
          <a:bodyPr/>
          <a:lstStyle/>
          <a:p>
            <a:endParaRPr lang="es-CL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4"/>
          </p:nvPr>
        </p:nvSpPr>
        <p:spPr>
          <a:xfrm>
            <a:off x="357158" y="5143515"/>
            <a:ext cx="4857750" cy="571501"/>
          </a:xfrm>
        </p:spPr>
        <p:txBody>
          <a:bodyPr>
            <a:normAutofit/>
          </a:bodyPr>
          <a:lstStyle>
            <a:lvl1pPr algn="ctr">
              <a:buNone/>
              <a:defRPr sz="1400"/>
            </a:lvl1pPr>
          </a:lstStyle>
          <a:p>
            <a:pPr lvl="0"/>
            <a:endParaRPr lang="es-CL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, Graphic Left, Tex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800" b="1">
                <a:solidFill>
                  <a:srgbClr val="0070C0"/>
                </a:solidFill>
                <a:latin typeface="+mn-lt"/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B2F37-DA22-4E36-9198-9338FC81679B}" type="datetime1">
              <a:rPr lang="en-US" smtClean="0"/>
              <a:pPr/>
              <a:t>29-May-10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0" y="1219200"/>
            <a:ext cx="4114800" cy="4937760"/>
          </a:xfrm>
        </p:spPr>
        <p:txBody>
          <a:bodyPr>
            <a:normAutofit/>
          </a:bodyPr>
          <a:lstStyle>
            <a:lvl1pPr>
              <a:defRPr sz="1800">
                <a:latin typeface="Trebuchet MS" pitchFamily="34" charset="0"/>
              </a:defRPr>
            </a:lvl1pPr>
            <a:lvl2pPr>
              <a:defRPr sz="1800">
                <a:solidFill>
                  <a:schemeClr val="tx1"/>
                </a:solidFill>
                <a:latin typeface="Trebuchet MS" pitchFamily="34" charset="0"/>
              </a:defRPr>
            </a:lvl2pPr>
            <a:lvl3pPr>
              <a:defRPr sz="1800">
                <a:latin typeface="Trebuchet MS" pitchFamily="34" charset="0"/>
              </a:defRPr>
            </a:lvl3pPr>
            <a:lvl4pPr>
              <a:defRPr sz="1800">
                <a:latin typeface="Trebuchet MS" pitchFamily="34" charset="0"/>
              </a:defRPr>
            </a:lvl4pPr>
            <a:lvl5pPr>
              <a:defRPr sz="1800">
                <a:latin typeface="Trebuchet MS" pitchFamily="34" charset="0"/>
              </a:defRPr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11" name="Picture Placeholder 10"/>
          <p:cNvSpPr>
            <a:spLocks noGrp="1" noChangeAspect="1"/>
          </p:cNvSpPr>
          <p:nvPr>
            <p:ph type="pic" sz="quarter" idx="13"/>
          </p:nvPr>
        </p:nvSpPr>
        <p:spPr>
          <a:xfrm>
            <a:off x="357158" y="1214438"/>
            <a:ext cx="4071966" cy="4920615"/>
          </a:xfrm>
        </p:spPr>
        <p:txBody>
          <a:bodyPr/>
          <a:lstStyle/>
          <a:p>
            <a:endParaRPr lang="es-CL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s-CL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C0E1A-BDB5-4176-92FC-E3F4ED7A0C0A}" type="datetime1">
              <a:rPr lang="en-US" smtClean="0"/>
              <a:pPr/>
              <a:t>29-May-10</a:t>
            </a:fld>
            <a:endParaRPr lang="en-US" sz="1400">
              <a:solidFill>
                <a:schemeClr val="tx2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 eaLnBrk="1" latinLnBrk="0" hangingPunct="1"/>
            <a:endParaRPr kumimoji="0" lang="en-US" sz="1400">
              <a:solidFill>
                <a:schemeClr val="tx2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eaLnBrk="1" latinLnBrk="0" hangingPunct="1"/>
            <a:fld id="{EA7C8D44-3667-46F6-9772-CC52308E2A7F}" type="slidenum">
              <a:rPr kumimoji="0" lang="en-US" smtClean="0"/>
              <a:pPr algn="l" eaLnBrk="1" latinLnBrk="0" hangingPunct="1"/>
              <a:t>‹#›</a:t>
            </a:fld>
            <a:endParaRPr kumimoji="0" lang="en-US" sz="160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ctr" anchorCtr="0"/>
          <a:lstStyle>
            <a:lvl1pPr algn="r">
              <a:buNone/>
              <a:defRPr sz="3200" b="0" cap="none" baseline="0">
                <a:solidFill>
                  <a:schemeClr val="accent2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B7EFF697-49DD-4471-B582-8434B6694A22}" type="datetime1">
              <a:rPr lang="en-US" smtClean="0"/>
              <a:pPr/>
              <a:t>29-May-10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EA7C8D44-3667-46F6-9772-CC52308E2A7F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7" name="Rectangle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BFF96-2F1E-4D78-8CE3-E2E4F29C58B7}" type="datetime1">
              <a:rPr lang="en-US" smtClean="0"/>
              <a:pPr/>
              <a:t>29-May-10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Trebuchet MS" pitchFamily="34" charset="0"/>
              </a:defRPr>
            </a:lvl1pPr>
            <a:lvl2pPr>
              <a:defRPr>
                <a:solidFill>
                  <a:schemeClr val="tx1"/>
                </a:solidFill>
                <a:latin typeface="Trebuchet MS" pitchFamily="34" charset="0"/>
              </a:defRPr>
            </a:lvl2pPr>
            <a:lvl3pPr>
              <a:defRPr>
                <a:solidFill>
                  <a:schemeClr val="tx1"/>
                </a:solidFill>
                <a:latin typeface="Trebuchet MS" pitchFamily="34" charset="0"/>
              </a:defRPr>
            </a:lvl3pPr>
            <a:lvl4pPr>
              <a:defRPr>
                <a:solidFill>
                  <a:schemeClr val="tx1"/>
                </a:solidFill>
                <a:latin typeface="Trebuchet MS" pitchFamily="34" charset="0"/>
              </a:defRPr>
            </a:lvl4pPr>
            <a:lvl5pPr>
              <a:defRPr>
                <a:solidFill>
                  <a:schemeClr val="tx1"/>
                </a:solidFill>
                <a:latin typeface="Trebuchet MS" pitchFamily="34" charset="0"/>
              </a:defRPr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Trebuchet MS" pitchFamily="34" charset="0"/>
              </a:defRPr>
            </a:lvl1pPr>
            <a:lvl2pPr>
              <a:defRPr>
                <a:solidFill>
                  <a:schemeClr val="tx1"/>
                </a:solidFill>
                <a:latin typeface="Trebuchet MS" pitchFamily="34" charset="0"/>
              </a:defRPr>
            </a:lvl2pPr>
            <a:lvl3pPr>
              <a:defRPr>
                <a:solidFill>
                  <a:schemeClr val="tx1"/>
                </a:solidFill>
                <a:latin typeface="Trebuchet MS" pitchFamily="34" charset="0"/>
              </a:defRPr>
            </a:lvl3pPr>
            <a:lvl4pPr>
              <a:defRPr>
                <a:solidFill>
                  <a:schemeClr val="tx1"/>
                </a:solidFill>
                <a:latin typeface="Trebuchet MS" pitchFamily="34" charset="0"/>
              </a:defRPr>
            </a:lvl4pPr>
            <a:lvl5pPr>
              <a:defRPr>
                <a:solidFill>
                  <a:schemeClr val="tx1"/>
                </a:solidFill>
                <a:latin typeface="Trebuchet MS" pitchFamily="34" charset="0"/>
              </a:defRPr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>
                <a:latin typeface="+mn-lt"/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5AAEE-1263-4C53-A25B-1591CE1AC831}" type="datetime1">
              <a:rPr lang="en-US" smtClean="0"/>
              <a:pPr/>
              <a:t>29-May-10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Trebuchet MS" pitchFamily="34" charset="0"/>
              </a:defRPr>
            </a:lvl1pPr>
            <a:lvl2pPr>
              <a:defRPr>
                <a:solidFill>
                  <a:schemeClr val="tx1"/>
                </a:solidFill>
                <a:latin typeface="Trebuchet MS" pitchFamily="34" charset="0"/>
              </a:defRPr>
            </a:lvl2pPr>
            <a:lvl3pPr>
              <a:defRPr>
                <a:solidFill>
                  <a:schemeClr val="tx1"/>
                </a:solidFill>
                <a:latin typeface="Trebuchet MS" pitchFamily="34" charset="0"/>
              </a:defRPr>
            </a:lvl3pPr>
            <a:lvl4pPr>
              <a:defRPr>
                <a:solidFill>
                  <a:schemeClr val="tx1"/>
                </a:solidFill>
                <a:latin typeface="Trebuchet MS" pitchFamily="34" charset="0"/>
              </a:defRPr>
            </a:lvl4pPr>
            <a:lvl5pPr>
              <a:defRPr>
                <a:solidFill>
                  <a:schemeClr val="tx1"/>
                </a:solidFill>
                <a:latin typeface="Trebuchet MS" pitchFamily="34" charset="0"/>
              </a:defRPr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Trebuchet MS" pitchFamily="34" charset="0"/>
              </a:defRPr>
            </a:lvl1pPr>
            <a:lvl2pPr>
              <a:defRPr>
                <a:solidFill>
                  <a:schemeClr val="tx1"/>
                </a:solidFill>
                <a:latin typeface="Trebuchet MS" pitchFamily="34" charset="0"/>
              </a:defRPr>
            </a:lvl2pPr>
            <a:lvl3pPr>
              <a:defRPr>
                <a:solidFill>
                  <a:schemeClr val="tx1"/>
                </a:solidFill>
                <a:latin typeface="Trebuchet MS" pitchFamily="34" charset="0"/>
              </a:defRPr>
            </a:lvl3pPr>
            <a:lvl4pPr>
              <a:defRPr>
                <a:solidFill>
                  <a:schemeClr val="tx1"/>
                </a:solidFill>
                <a:latin typeface="Trebuchet MS" pitchFamily="34" charset="0"/>
              </a:defRPr>
            </a:lvl4pPr>
            <a:lvl5pPr>
              <a:defRPr>
                <a:solidFill>
                  <a:schemeClr val="tx1"/>
                </a:solidFill>
                <a:latin typeface="Trebuchet MS" pitchFamily="34" charset="0"/>
              </a:defRPr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1ACC5-05F0-4E45-B016-3FA278C606C3}" type="datetime1">
              <a:rPr lang="en-US" smtClean="0"/>
              <a:pPr/>
              <a:t>29-May-10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dirty="0" smtClean="0"/>
              <a:t>Click to edit Master text styles</a:t>
            </a:r>
          </a:p>
          <a:p>
            <a:pPr lvl="1" eaLnBrk="1" latinLnBrk="0" hangingPunct="1"/>
            <a:r>
              <a:rPr kumimoji="0" lang="en-US" dirty="0" smtClean="0"/>
              <a:t>Second level</a:t>
            </a:r>
          </a:p>
          <a:p>
            <a:pPr lvl="2" eaLnBrk="1" latinLnBrk="0" hangingPunct="1"/>
            <a:r>
              <a:rPr kumimoji="0" lang="en-US" dirty="0" smtClean="0"/>
              <a:t>Third level</a:t>
            </a:r>
          </a:p>
          <a:p>
            <a:pPr lvl="3" eaLnBrk="1" latinLnBrk="0" hangingPunct="1"/>
            <a:r>
              <a:rPr kumimoji="0" lang="en-US" dirty="0" smtClean="0"/>
              <a:t>Fourth level</a:t>
            </a:r>
          </a:p>
          <a:p>
            <a:pPr lvl="4" eaLnBrk="1" latinLnBrk="0" hangingPunct="1"/>
            <a:r>
              <a:rPr kumimoji="0" lang="en-US" dirty="0" smtClean="0"/>
              <a:t>Fifth level</a:t>
            </a:r>
            <a:endParaRPr kumimoji="0"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4E3C0E1A-BDB5-4176-92FC-E3F4ED7A0C0A}" type="datetime1">
              <a:rPr lang="en-US" smtClean="0"/>
              <a:pPr/>
              <a:t>29-May-10</a:t>
            </a:fld>
            <a:endParaRPr lang="en-US" sz="1400">
              <a:solidFill>
                <a:schemeClr val="tx2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 algn="r" eaLnBrk="1" latinLnBrk="0" hangingPunct="1"/>
            <a:endParaRPr kumimoji="0" lang="en-US" sz="1400">
              <a:solidFill>
                <a:schemeClr val="tx2"/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 algn="l" eaLnBrk="1" latinLnBrk="0" hangingPunct="1"/>
            <a:fld id="{EA7C8D44-3667-46F6-9772-CC52308E2A7F}" type="slidenum">
              <a:rPr kumimoji="0" lang="en-US" smtClean="0"/>
              <a:pPr algn="l" eaLnBrk="1" latinLnBrk="0" hangingPunct="1"/>
              <a:t>‹#›</a:t>
            </a:fld>
            <a:endParaRPr kumimoji="0" lang="en-US" sz="1600">
              <a:solidFill>
                <a:schemeClr val="tx2"/>
              </a:solidFill>
            </a:endParaRPr>
          </a:p>
        </p:txBody>
      </p:sp>
      <p:sp>
        <p:nvSpPr>
          <p:cNvPr id="28" name="Straight Connector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Straight Connector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Isosceles Triangle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72" r:id="rId3"/>
    <p:sldLayoutId id="2147483674" r:id="rId4"/>
    <p:sldLayoutId id="2147483673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  <p:sldLayoutId id="2147483671" r:id="rId14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1" latinLnBrk="0" hangingPunct="1">
        <a:spcBef>
          <a:spcPct val="0"/>
        </a:spcBef>
        <a:buNone/>
        <a:tabLst>
          <a:tab pos="8001000" algn="r"/>
        </a:tabLst>
        <a:defRPr kumimoji="0" sz="2800" b="1" kern="1200">
          <a:solidFill>
            <a:srgbClr val="0070C0"/>
          </a:solidFill>
          <a:latin typeface="+mn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ssadowsky.hostei.com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hyperlink" Target="http://creativecommons.org/licenses/by-nc-sa/3.0/us/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raat.org/" TargetMode="Externa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sil.org/" TargetMode="External"/><Relationship Id="rId4" Type="http://schemas.openxmlformats.org/officeDocument/2006/relationships/hyperlink" Target="http://ssadowsky.hostei.com/ikr.htm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raat.org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ssadowsky.hostei.com/praat.html" TargetMode="External"/><Relationship Id="rId4" Type="http://schemas.openxmlformats.org/officeDocument/2006/relationships/hyperlink" Target="http://sourceforge.net/projects/notepad-plus/files/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il.org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ssadowsky.hostei.com/ikr.htm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ssadowsky.hostei.com/tutoriales-praat.html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s-CL" sz="2600" dirty="0" smtClean="0"/>
              <a:t>Scripts de Praat</a:t>
            </a:r>
            <a:br>
              <a:rPr lang="es-CL" sz="2600" dirty="0" smtClean="0"/>
            </a:br>
            <a:r>
              <a:rPr lang="es-CL" sz="2600" i="1" dirty="0" smtClean="0"/>
              <a:t>Introducción</a:t>
            </a:r>
            <a:endParaRPr lang="es-CL" sz="2600" i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/>
          </a:bodyPr>
          <a:lstStyle/>
          <a:p>
            <a:r>
              <a:rPr lang="es-CL" dirty="0" smtClean="0"/>
              <a:t>Scott Sadowsky</a:t>
            </a:r>
          </a:p>
          <a:p>
            <a:r>
              <a:rPr lang="es-CL" dirty="0" err="1" smtClean="0"/>
              <a:t>ssadowsky</a:t>
            </a:r>
            <a:r>
              <a:rPr lang="es-CL" dirty="0" smtClean="0"/>
              <a:t> AT </a:t>
            </a:r>
            <a:r>
              <a:rPr lang="es-CL" dirty="0" err="1" smtClean="0"/>
              <a:t>gmail</a:t>
            </a:r>
            <a:r>
              <a:rPr lang="es-CL" dirty="0" smtClean="0"/>
              <a:t> </a:t>
            </a:r>
            <a:r>
              <a:rPr lang="es-CL" dirty="0" err="1" smtClean="0"/>
              <a:t>DOT</a:t>
            </a:r>
            <a:r>
              <a:rPr lang="es-CL" dirty="0" smtClean="0"/>
              <a:t> </a:t>
            </a:r>
            <a:r>
              <a:rPr lang="es-CL" dirty="0" err="1" smtClean="0"/>
              <a:t>com</a:t>
            </a:r>
            <a:r>
              <a:rPr lang="es-CL" dirty="0" smtClean="0"/>
              <a:t> · </a:t>
            </a:r>
            <a:r>
              <a:rPr lang="es-CL" dirty="0" smtClean="0">
                <a:hlinkClick r:id="rId3"/>
              </a:rPr>
              <a:t>ssadowsky.hostei.com</a:t>
            </a:r>
            <a:endParaRPr lang="es-CL" dirty="0" smtClean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7224" y="285728"/>
            <a:ext cx="510635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2571736" y="285728"/>
            <a:ext cx="564360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CL" sz="1400" dirty="0" smtClean="0">
                <a:latin typeface="+mj-lt"/>
              </a:rPr>
              <a:t>Universidad de Concepción</a:t>
            </a:r>
            <a:endParaRPr lang="en-US" sz="1400" dirty="0" smtClean="0">
              <a:latin typeface="+mj-lt"/>
            </a:endParaRPr>
          </a:p>
          <a:p>
            <a:pPr algn="r"/>
            <a:r>
              <a:rPr lang="es-CL" sz="1400" dirty="0" smtClean="0">
                <a:latin typeface="+mj-lt"/>
              </a:rPr>
              <a:t>Facultad de Humanidades y Arte</a:t>
            </a:r>
            <a:endParaRPr lang="en-US" sz="1400" dirty="0" smtClean="0">
              <a:latin typeface="+mj-lt"/>
            </a:endParaRPr>
          </a:p>
          <a:p>
            <a:pPr algn="r"/>
            <a:r>
              <a:rPr lang="es-CL" sz="1400" dirty="0" smtClean="0">
                <a:latin typeface="+mj-lt"/>
              </a:rPr>
              <a:t>Programa de Doctorado en Lingüística</a:t>
            </a:r>
            <a:endParaRPr lang="en-US" sz="1400" dirty="0" smtClean="0"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14810" y="6215082"/>
            <a:ext cx="2857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dirty="0" smtClean="0"/>
              <a:t>Creative Commons Attribution-Noncommercial-Share Alike 3.0 United States License</a:t>
            </a:r>
            <a:endParaRPr lang="es-CL" sz="1000" dirty="0"/>
          </a:p>
        </p:txBody>
      </p:sp>
      <p:pic>
        <p:nvPicPr>
          <p:cNvPr id="7" name="Picture 6" descr="CCAttNCSA30.png">
            <a:hlinkClick r:id="rId5"/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143768" y="6215082"/>
            <a:ext cx="1117460" cy="393651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¿Qué es un script?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10</a:t>
            </a:fld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714876" y="1219200"/>
            <a:ext cx="4214842" cy="4937760"/>
          </a:xfrm>
        </p:spPr>
        <p:txBody>
          <a:bodyPr>
            <a:normAutofit/>
          </a:bodyPr>
          <a:lstStyle/>
          <a:p>
            <a:r>
              <a:rPr lang="es-CL" dirty="0" smtClean="0"/>
              <a:t>Lejos de evocar la figura de Neo del </a:t>
            </a:r>
            <a:r>
              <a:rPr lang="es-CL" dirty="0" err="1" smtClean="0"/>
              <a:t>Matrix</a:t>
            </a:r>
            <a:r>
              <a:rPr lang="es-CL" dirty="0" smtClean="0"/>
              <a:t> (y para qué hablar de Trinity), los scripts tienen todo el romanticismo de las tablas actuarias, todo el encanto de un chimpancé con Asperger, y todo el valor estético de los documentos generadas por las impresoras de matrices de pines… del </a:t>
            </a:r>
            <a:r>
              <a:rPr lang="es-CL" smtClean="0"/>
              <a:t>SII.</a:t>
            </a:r>
            <a:endParaRPr lang="es-CL" dirty="0" smtClean="0"/>
          </a:p>
          <a:p>
            <a:endParaRPr lang="es-CL" dirty="0" smtClean="0"/>
          </a:p>
          <a:p>
            <a:r>
              <a:rPr lang="es-CL" dirty="0" smtClean="0"/>
              <a:t>Y todo eso es lo que se experimenta </a:t>
            </a:r>
            <a:r>
              <a:rPr lang="es-CL" i="1" dirty="0" smtClean="0"/>
              <a:t>antes</a:t>
            </a:r>
            <a:r>
              <a:rPr lang="es-CL" dirty="0" smtClean="0"/>
              <a:t> de tratar de programar los scripts.</a:t>
            </a:r>
          </a:p>
          <a:p>
            <a:endParaRPr lang="es-CL" dirty="0" smtClean="0"/>
          </a:p>
          <a:p>
            <a:endParaRPr lang="es-CL" dirty="0" smtClean="0"/>
          </a:p>
        </p:txBody>
      </p:sp>
      <p:pic>
        <p:nvPicPr>
          <p:cNvPr id="8" name="Picture Placeholder 7" descr="020-Script-in-notepad-enlarged.png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/>
          <a:srcRect t="216" b="216"/>
          <a:stretch>
            <a:fillRect/>
          </a:stretch>
        </p:blipFill>
        <p:spPr/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smtClean="0"/>
              <a:t>Ventajas del uso de scripts	1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s-CL" sz="3200" b="1" dirty="0" smtClean="0"/>
              <a:t>Precisión</a:t>
            </a:r>
          </a:p>
          <a:p>
            <a:r>
              <a:rPr lang="es-CL" dirty="0" smtClean="0">
                <a:solidFill>
                  <a:srgbClr val="0000FF"/>
                </a:solidFill>
              </a:rPr>
              <a:t>Selecciona exactamente lo que quieres, siempre.</a:t>
            </a:r>
          </a:p>
          <a:p>
            <a:pPr>
              <a:buNone/>
            </a:pPr>
            <a:r>
              <a:rPr lang="es-CL" dirty="0" smtClean="0"/>
              <a:t>	Nunca más “un </a:t>
            </a:r>
            <a:r>
              <a:rPr lang="es-CL" dirty="0" err="1" smtClean="0"/>
              <a:t>pichintún</a:t>
            </a:r>
            <a:r>
              <a:rPr lang="es-CL" dirty="0" smtClean="0"/>
              <a:t> más a la izquierda… casi…  un poco más… ¡ups!”.</a:t>
            </a:r>
          </a:p>
          <a:p>
            <a:pPr>
              <a:buNone/>
            </a:pPr>
            <a:r>
              <a:rPr lang="es-CL" dirty="0" smtClean="0"/>
              <a:t>	Puedes analizar siempre un intervalo idéntico:</a:t>
            </a:r>
          </a:p>
          <a:p>
            <a:pPr lvl="2"/>
            <a:r>
              <a:rPr lang="es-CL" dirty="0" smtClean="0"/>
              <a:t>Una ventana de 45 ms alrededor del centro de la fricación</a:t>
            </a:r>
          </a:p>
          <a:p>
            <a:pPr lvl="2"/>
            <a:r>
              <a:rPr lang="es-CL" dirty="0" smtClean="0"/>
              <a:t>100 ms después del cursor</a:t>
            </a:r>
          </a:p>
          <a:p>
            <a:pPr lvl="2"/>
            <a:r>
              <a:rPr lang="es-CL" dirty="0" smtClean="0"/>
              <a:t>25 ms antes de la barra de oclusión</a:t>
            </a:r>
          </a:p>
          <a:p>
            <a:r>
              <a:rPr lang="es-CL" dirty="0" smtClean="0"/>
              <a:t>Elimina la posibilidad de  cometer errores (¡garrafales!)  por culpa de errores de digitación al realizar la misma medición muchas veces.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Ventajas del uso de scripts	2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12</a:t>
            </a:fld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28596" y="1219200"/>
            <a:ext cx="8258204" cy="49377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s-CL" sz="3200" b="1" dirty="0" smtClean="0"/>
              <a:t>Velocidad</a:t>
            </a:r>
          </a:p>
          <a:p>
            <a:r>
              <a:rPr lang="es-CL" sz="2600" dirty="0" smtClean="0">
                <a:solidFill>
                  <a:srgbClr val="0000FF"/>
                </a:solidFill>
              </a:rPr>
              <a:t>Realiza centenares o miles de análisis en unos segundos</a:t>
            </a:r>
          </a:p>
          <a:p>
            <a:endParaRPr lang="es-CL" sz="2400" dirty="0" smtClean="0">
              <a:solidFill>
                <a:srgbClr val="0000FF"/>
              </a:solidFill>
            </a:endParaRPr>
          </a:p>
          <a:p>
            <a:pPr>
              <a:buNone/>
            </a:pPr>
            <a:r>
              <a:rPr lang="es-CL" sz="2400" dirty="0" smtClean="0"/>
              <a:t>	Una vez seleccionados los segmentos a analizar (intervalos o puntos en un tier), se puede usar un script para </a:t>
            </a:r>
            <a:r>
              <a:rPr lang="es-CL" sz="2400" dirty="0" err="1" smtClean="0"/>
              <a:t>analiar</a:t>
            </a:r>
            <a:r>
              <a:rPr lang="es-CL" sz="2400" dirty="0" smtClean="0"/>
              <a:t> </a:t>
            </a:r>
            <a:r>
              <a:rPr lang="es-CL" sz="2400" i="1" dirty="0" smtClean="0"/>
              <a:t>todos ellos</a:t>
            </a:r>
            <a:r>
              <a:rPr lang="es-CL" sz="2400" dirty="0" smtClean="0"/>
              <a:t> en segundos.</a:t>
            </a:r>
            <a:endParaRPr lang="es-CL" sz="2400" b="1" dirty="0" smtClean="0">
              <a:solidFill>
                <a:srgbClr val="000099"/>
              </a:solidFill>
            </a:endParaRPr>
          </a:p>
          <a:p>
            <a:pPr>
              <a:buNone/>
            </a:pPr>
            <a:endParaRPr lang="es-CL" sz="2400" dirty="0" smtClean="0"/>
          </a:p>
          <a:p>
            <a:pPr>
              <a:buNone/>
            </a:pPr>
            <a:r>
              <a:rPr lang="es-CL" sz="2400" dirty="0" smtClean="0"/>
              <a:t>	A la vez, se pueden realizar muchos análisis distintos con tan sólo cambiar los parámetros en el script… también en cuestión de segundos.</a:t>
            </a:r>
          </a:p>
          <a:p>
            <a:endParaRPr lang="es-CL" dirty="0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Ventajas del uso de scripts	3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13</a:t>
            </a:fld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28596" y="1219200"/>
            <a:ext cx="8258204" cy="4937760"/>
          </a:xfrm>
        </p:spPr>
        <p:txBody>
          <a:bodyPr>
            <a:normAutofit/>
          </a:bodyPr>
          <a:lstStyle/>
          <a:p>
            <a:r>
              <a:rPr lang="es-CL" sz="3200" b="1" dirty="0" err="1" smtClean="0"/>
              <a:t>Replicabilidad</a:t>
            </a:r>
            <a:endParaRPr lang="es-CL" sz="3200" b="1" dirty="0" smtClean="0"/>
          </a:p>
          <a:p>
            <a:pPr>
              <a:buNone/>
            </a:pPr>
            <a:r>
              <a:rPr lang="es-CL" sz="2600" dirty="0" smtClean="0">
                <a:solidFill>
                  <a:srgbClr val="0000FF"/>
                </a:solidFill>
              </a:rPr>
              <a:t>	Asegura que tus resultados son confiables, y no producto de alguna contingencia o error.	</a:t>
            </a:r>
          </a:p>
          <a:p>
            <a:pPr>
              <a:buNone/>
            </a:pPr>
            <a:endParaRPr lang="es-CL" sz="2600" dirty="0" smtClean="0">
              <a:solidFill>
                <a:srgbClr val="0000FF"/>
              </a:solidFill>
            </a:endParaRPr>
          </a:p>
          <a:p>
            <a:pPr>
              <a:buNone/>
            </a:pPr>
            <a:r>
              <a:rPr lang="es-CL" sz="2400" dirty="0" smtClean="0"/>
              <a:t>	Puedes volver a analizar un mismo fenómeno una, dos o diez veces más, para </a:t>
            </a:r>
            <a:r>
              <a:rPr lang="es-CL" sz="2400" b="1" dirty="0" smtClean="0"/>
              <a:t>confirmar los resultados </a:t>
            </a:r>
            <a:r>
              <a:rPr lang="es-CL" sz="2400" dirty="0" smtClean="0"/>
              <a:t>y para descartar la posibilidad de errores en el análisis.</a:t>
            </a:r>
          </a:p>
          <a:p>
            <a:endParaRPr lang="es-CL" sz="2400" dirty="0" smtClean="0"/>
          </a:p>
          <a:p>
            <a:r>
              <a:rPr lang="es-CL" sz="2400" dirty="0" smtClean="0"/>
              <a:t>Más importantemente, esto permite que </a:t>
            </a:r>
            <a:r>
              <a:rPr lang="es-CL" sz="2400" i="1" dirty="0" smtClean="0"/>
              <a:t>otros investigadores</a:t>
            </a:r>
            <a:r>
              <a:rPr lang="es-CL" sz="2400" dirty="0" smtClean="0"/>
              <a:t> </a:t>
            </a:r>
            <a:r>
              <a:rPr lang="es-CL" sz="2400" b="1" dirty="0" smtClean="0"/>
              <a:t>repliquen tus estudios</a:t>
            </a:r>
            <a:r>
              <a:rPr lang="es-CL" sz="2400" dirty="0" smtClean="0"/>
              <a:t>, lo que es parte fundamental del proceso científico.</a:t>
            </a:r>
          </a:p>
          <a:p>
            <a:endParaRPr lang="es-CL" sz="2400" dirty="0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Ventajas del uso de scripts	4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14</a:t>
            </a:fld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28596" y="1219200"/>
            <a:ext cx="8258204" cy="4937760"/>
          </a:xfrm>
        </p:spPr>
        <p:txBody>
          <a:bodyPr>
            <a:normAutofit/>
          </a:bodyPr>
          <a:lstStyle/>
          <a:p>
            <a:r>
              <a:rPr lang="es-CL" sz="3200" b="1" dirty="0" smtClean="0"/>
              <a:t>Flexibilidad y rápida exploración de hipótesis</a:t>
            </a:r>
          </a:p>
          <a:p>
            <a:pPr>
              <a:buNone/>
            </a:pPr>
            <a:r>
              <a:rPr lang="es-CL" sz="2600" dirty="0" smtClean="0">
                <a:solidFill>
                  <a:srgbClr val="0000FF"/>
                </a:solidFill>
              </a:rPr>
              <a:t>	Probar múltiples hipótesis en poco tiempo.</a:t>
            </a:r>
          </a:p>
          <a:p>
            <a:pPr>
              <a:buNone/>
            </a:pPr>
            <a:r>
              <a:rPr lang="es-CL" sz="2400" dirty="0" smtClean="0"/>
              <a:t>	</a:t>
            </a:r>
          </a:p>
          <a:p>
            <a:pPr>
              <a:buNone/>
            </a:pPr>
            <a:r>
              <a:rPr lang="es-CL" sz="2400" dirty="0" smtClean="0"/>
              <a:t>	Si estás estudiando un fenómeno determinado, pero no estás </a:t>
            </a:r>
            <a:r>
              <a:rPr lang="es-CL" sz="2400" dirty="0" err="1" smtClean="0"/>
              <a:t>exactmente</a:t>
            </a:r>
            <a:r>
              <a:rPr lang="es-CL" sz="2400" dirty="0" smtClean="0"/>
              <a:t> seguro de qué pasa con él, puedes segmentar (de nuevo, en intervalos o puntos) lo que te interesa, para luego usar scripts para realizar </a:t>
            </a:r>
            <a:r>
              <a:rPr lang="es-CL" sz="2400" b="1" dirty="0" smtClean="0"/>
              <a:t>muchos análisis diferentes</a:t>
            </a:r>
            <a:r>
              <a:rPr lang="es-CL" sz="2400" dirty="0" smtClean="0"/>
              <a:t>.</a:t>
            </a:r>
          </a:p>
          <a:p>
            <a:endParaRPr lang="es-CL" dirty="0" smtClean="0"/>
          </a:p>
          <a:p>
            <a:endParaRPr lang="es-CL" dirty="0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Ventajas del uso de scripts	5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15</a:t>
            </a:fld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28596" y="1219200"/>
            <a:ext cx="8258204" cy="4937760"/>
          </a:xfrm>
        </p:spPr>
        <p:txBody>
          <a:bodyPr>
            <a:normAutofit/>
          </a:bodyPr>
          <a:lstStyle/>
          <a:p>
            <a:r>
              <a:rPr lang="es-CL" sz="3200" b="1" dirty="0" smtClean="0"/>
              <a:t>Eficiencia</a:t>
            </a:r>
          </a:p>
          <a:p>
            <a:pPr marL="274320" lvl="1">
              <a:spcBef>
                <a:spcPts val="600"/>
              </a:spcBef>
              <a:buClr>
                <a:schemeClr val="accent1"/>
              </a:buClr>
              <a:buNone/>
            </a:pPr>
            <a:r>
              <a:rPr lang="es-CL" sz="2600" dirty="0" smtClean="0">
                <a:solidFill>
                  <a:srgbClr val="0000FF"/>
                </a:solidFill>
              </a:rPr>
              <a:t>	¡Jamás deberías seleccionar a mano o buscar el mismo segmento más de una vez!</a:t>
            </a:r>
          </a:p>
          <a:p>
            <a:endParaRPr lang="es-CL" dirty="0" smtClean="0"/>
          </a:p>
          <a:p>
            <a:pPr>
              <a:buNone/>
            </a:pPr>
            <a:r>
              <a:rPr lang="es-CL" sz="2400" dirty="0" smtClean="0"/>
              <a:t>	No sólo es una </a:t>
            </a:r>
            <a:r>
              <a:rPr lang="es-CL" sz="2400" b="1" dirty="0" smtClean="0"/>
              <a:t>pérdida de tiempo </a:t>
            </a:r>
            <a:r>
              <a:rPr lang="es-CL" sz="2400" dirty="0" smtClean="0"/>
              <a:t>inútil, sino que también introduce la posibilidad –o más bien seguridad– de que no vas a seleccionar exactamente la misma cosa cada vez. Y eso se traduce en análisis </a:t>
            </a:r>
            <a:r>
              <a:rPr lang="es-CL" sz="2400" b="1" dirty="0" smtClean="0"/>
              <a:t>plagados de errores</a:t>
            </a:r>
            <a:r>
              <a:rPr lang="es-CL" sz="2400" dirty="0" smtClean="0"/>
              <a:t>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Ventajas del uso de scripts	6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16</a:t>
            </a:fld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28596" y="1219200"/>
            <a:ext cx="8258204" cy="4937760"/>
          </a:xfrm>
        </p:spPr>
        <p:txBody>
          <a:bodyPr>
            <a:normAutofit lnSpcReduction="10000"/>
          </a:bodyPr>
          <a:lstStyle/>
          <a:p>
            <a:r>
              <a:rPr lang="es-CL" sz="3200" b="1" dirty="0" smtClean="0"/>
              <a:t>Estandarización</a:t>
            </a:r>
          </a:p>
          <a:p>
            <a:pPr>
              <a:buNone/>
            </a:pPr>
            <a:r>
              <a:rPr lang="es-CL" sz="2600" dirty="0" smtClean="0">
                <a:solidFill>
                  <a:srgbClr val="0000FF"/>
                </a:solidFill>
              </a:rPr>
              <a:t>	Al trabajar con el script adecuado, puedes estandarizar todo lo que haces.</a:t>
            </a:r>
          </a:p>
          <a:p>
            <a:pPr>
              <a:buNone/>
            </a:pPr>
            <a:endParaRPr lang="es-CL" sz="2600" dirty="0" smtClean="0">
              <a:solidFill>
                <a:srgbClr val="0000FF"/>
              </a:solidFill>
            </a:endParaRPr>
          </a:p>
          <a:p>
            <a:pPr>
              <a:buNone/>
            </a:pPr>
            <a:r>
              <a:rPr lang="es-CL" sz="2600" dirty="0" smtClean="0">
                <a:solidFill>
                  <a:srgbClr val="0000FF"/>
                </a:solidFill>
              </a:rPr>
              <a:t>	</a:t>
            </a:r>
            <a:r>
              <a:rPr lang="es-CL" sz="2400" dirty="0" smtClean="0"/>
              <a:t>Seleccionar todas las instancias de un fenómeno a mano es impreciso en extremo. Así, nunca sabes si tus resultados reflejan la realidad o tu talento con el mouse. </a:t>
            </a:r>
          </a:p>
          <a:p>
            <a:pPr>
              <a:buNone/>
            </a:pPr>
            <a:r>
              <a:rPr lang="es-CL" sz="2400" dirty="0" smtClean="0"/>
              <a:t>	</a:t>
            </a:r>
          </a:p>
          <a:p>
            <a:pPr>
              <a:buNone/>
            </a:pPr>
            <a:r>
              <a:rPr lang="es-CL" sz="2400" dirty="0" smtClean="0"/>
              <a:t>	Ya no hay excusa para medir “la parte central”, “la parte inicial”  “el grueso” de algo. Puedes hacerlo con milisegundos.</a:t>
            </a:r>
          </a:p>
          <a:p>
            <a:endParaRPr lang="es-CL" dirty="0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Ventajas del uso de scripts	6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17</a:t>
            </a:fld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28596" y="1219200"/>
            <a:ext cx="8258204" cy="4937760"/>
          </a:xfrm>
        </p:spPr>
        <p:txBody>
          <a:bodyPr>
            <a:normAutofit/>
          </a:bodyPr>
          <a:lstStyle/>
          <a:p>
            <a:r>
              <a:rPr lang="es-CL" sz="3200" b="1" dirty="0" smtClean="0"/>
              <a:t>Trabajo a gran escala</a:t>
            </a:r>
          </a:p>
          <a:p>
            <a:pPr>
              <a:buNone/>
            </a:pPr>
            <a:r>
              <a:rPr lang="es-CL" sz="2600" dirty="0" smtClean="0">
                <a:solidFill>
                  <a:srgbClr val="0000FF"/>
                </a:solidFill>
              </a:rPr>
              <a:t>	Los scripts permiten analizar miles o decenas de miles de tokens de un fenómeno, en vez de un puñado.</a:t>
            </a:r>
          </a:p>
          <a:p>
            <a:pPr>
              <a:buNone/>
            </a:pPr>
            <a:endParaRPr lang="es-CL" sz="2600" dirty="0" smtClean="0">
              <a:solidFill>
                <a:srgbClr val="0000FF"/>
              </a:solidFill>
            </a:endParaRPr>
          </a:p>
          <a:p>
            <a:pPr>
              <a:buNone/>
            </a:pPr>
            <a:r>
              <a:rPr lang="es-CL" sz="2600" dirty="0" smtClean="0">
                <a:solidFill>
                  <a:srgbClr val="0000FF"/>
                </a:solidFill>
              </a:rPr>
              <a:t>	</a:t>
            </a:r>
            <a:r>
              <a:rPr lang="es-CL" sz="2400" dirty="0" smtClean="0"/>
              <a:t>Si tienes un corpus segmentado, puedes usar un script para extraer y/o analizar decenas de miles de casos de lo que te interesa.</a:t>
            </a:r>
          </a:p>
          <a:p>
            <a:pPr>
              <a:buNone/>
            </a:pPr>
            <a:r>
              <a:rPr lang="es-CL" sz="2400" dirty="0" smtClean="0"/>
              <a:t>	Compárese esto con el procedimiento antiguo: escuchar y analizar una misma grabaciones reiteradas veces, una por cada fenómeno que se quiere estudiar.</a:t>
            </a:r>
          </a:p>
          <a:p>
            <a:endParaRPr lang="es-CL" dirty="0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Ventajas del uso de scripts	6½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18</a:t>
            </a:fld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28596" y="1219200"/>
            <a:ext cx="8258204" cy="4937760"/>
          </a:xfrm>
        </p:spPr>
        <p:txBody>
          <a:bodyPr>
            <a:normAutofit/>
          </a:bodyPr>
          <a:lstStyle/>
          <a:p>
            <a:r>
              <a:rPr lang="es-CL" sz="3200" b="1" dirty="0" smtClean="0"/>
              <a:t>Mayor prestigio entre los nerd</a:t>
            </a:r>
          </a:p>
          <a:p>
            <a:pPr>
              <a:buNone/>
            </a:pPr>
            <a:r>
              <a:rPr lang="es-CL" sz="2600" dirty="0" smtClean="0">
                <a:solidFill>
                  <a:srgbClr val="0000FF"/>
                </a:solidFill>
              </a:rPr>
              <a:t>	Es </a:t>
            </a:r>
            <a:r>
              <a:rPr lang="es-CL" sz="2600" dirty="0" smtClean="0">
                <a:solidFill>
                  <a:srgbClr val="0000FF"/>
                </a:solidFill>
              </a:rPr>
              <a:t>una ventaja difícil </a:t>
            </a:r>
            <a:r>
              <a:rPr lang="es-CL" sz="2600" dirty="0" smtClean="0">
                <a:solidFill>
                  <a:srgbClr val="0000FF"/>
                </a:solidFill>
              </a:rPr>
              <a:t>de medir, pero de alto y reconocido valor.</a:t>
            </a:r>
          </a:p>
          <a:p>
            <a:pPr>
              <a:buNone/>
            </a:pPr>
            <a:endParaRPr lang="es-CL" sz="2600" dirty="0" smtClean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Preparativos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19</a:t>
            </a:fld>
            <a:endParaRPr kumimoji="0"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Temas del taller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Instalación de programas y archivos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20</a:t>
            </a:fld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s-CL" dirty="0" smtClean="0"/>
              <a:t>Las indicaciones para instalar y configurar los programas que vamos a utilizar hoy se encuentran aquí:</a:t>
            </a:r>
          </a:p>
          <a:p>
            <a:pPr>
              <a:buNone/>
            </a:pPr>
            <a:r>
              <a:rPr lang="es-CL" dirty="0" smtClean="0">
                <a:solidFill>
                  <a:srgbClr val="0000FF"/>
                </a:solidFill>
              </a:rPr>
              <a:t>	http://ssadowsky.hostei.com/tutoriales-praat.html</a:t>
            </a:r>
          </a:p>
          <a:p>
            <a:endParaRPr lang="es-CL" dirty="0" smtClean="0"/>
          </a:p>
          <a:p>
            <a:r>
              <a:rPr lang="es-CL" dirty="0" smtClean="0"/>
              <a:t>Vamos a esta página ahora y sigamos las indicaciones que da.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Un ejemplo de lo que se puede hacer con un script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21</a:t>
            </a:fld>
            <a:endParaRPr kumimoji="0"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Abramos un archivo de audio y un </a:t>
            </a:r>
            <a:r>
              <a:rPr lang="es-CL" dirty="0" err="1" smtClean="0"/>
              <a:t>TextGrid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22</a:t>
            </a:fld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s-CL" dirty="0" smtClean="0"/>
              <a:t>En Praat, selecciona </a:t>
            </a:r>
            <a:br>
              <a:rPr lang="es-CL" dirty="0" smtClean="0"/>
            </a:br>
            <a:r>
              <a:rPr lang="es-CL" dirty="0" err="1" smtClean="0">
                <a:solidFill>
                  <a:srgbClr val="00B050"/>
                </a:solidFill>
              </a:rPr>
              <a:t>Read</a:t>
            </a:r>
            <a:r>
              <a:rPr lang="es-CL" dirty="0" smtClean="0"/>
              <a:t> · </a:t>
            </a:r>
            <a:r>
              <a:rPr lang="es-CL" dirty="0" err="1" smtClean="0">
                <a:solidFill>
                  <a:srgbClr val="00B050"/>
                </a:solidFill>
              </a:rPr>
              <a:t>Read</a:t>
            </a:r>
            <a:r>
              <a:rPr lang="es-CL" dirty="0" smtClean="0">
                <a:solidFill>
                  <a:srgbClr val="00B050"/>
                </a:solidFill>
              </a:rPr>
              <a:t> </a:t>
            </a:r>
            <a:r>
              <a:rPr lang="es-CL" dirty="0" err="1" smtClean="0">
                <a:solidFill>
                  <a:srgbClr val="00B050"/>
                </a:solidFill>
              </a:rPr>
              <a:t>from</a:t>
            </a:r>
            <a:r>
              <a:rPr lang="es-CL" dirty="0" smtClean="0">
                <a:solidFill>
                  <a:srgbClr val="00B050"/>
                </a:solidFill>
              </a:rPr>
              <a:t> </a:t>
            </a:r>
            <a:r>
              <a:rPr lang="es-CL" dirty="0" err="1" smtClean="0">
                <a:solidFill>
                  <a:srgbClr val="00B050"/>
                </a:solidFill>
              </a:rPr>
              <a:t>file</a:t>
            </a:r>
            <a:r>
              <a:rPr lang="es-CL" dirty="0" smtClean="0">
                <a:solidFill>
                  <a:srgbClr val="00B050"/>
                </a:solidFill>
              </a:rPr>
              <a:t>…</a:t>
            </a:r>
          </a:p>
          <a:p>
            <a:endParaRPr lang="es-CL" dirty="0" smtClean="0">
              <a:solidFill>
                <a:srgbClr val="00B050"/>
              </a:solidFill>
            </a:endParaRPr>
          </a:p>
          <a:p>
            <a:r>
              <a:rPr lang="es-CL" dirty="0" smtClean="0"/>
              <a:t>Selecciona el archivo de audio:</a:t>
            </a:r>
          </a:p>
          <a:p>
            <a:pPr>
              <a:buNone/>
            </a:pPr>
            <a:r>
              <a:rPr lang="es-CL" dirty="0" smtClean="0"/>
              <a:t>	</a:t>
            </a:r>
            <a:r>
              <a:rPr lang="es-CL" b="1" dirty="0" smtClean="0">
                <a:solidFill>
                  <a:schemeClr val="accent4">
                    <a:lumMod val="50000"/>
                  </a:schemeClr>
                </a:solidFill>
                <a:latin typeface="Courier New" pitchFamily="49" charset="0"/>
                <a:cs typeface="Courier New" pitchFamily="49" charset="0"/>
              </a:rPr>
              <a:t>Sadowsky_Taller-Praat-Grabacion-01_Clase-02.wav</a:t>
            </a:r>
          </a:p>
          <a:p>
            <a:pPr>
              <a:buNone/>
            </a:pPr>
            <a:endParaRPr lang="es-CL" i="1" dirty="0" smtClean="0"/>
          </a:p>
          <a:p>
            <a:r>
              <a:rPr lang="es-CL" dirty="0" smtClean="0"/>
              <a:t>Selecciona el </a:t>
            </a:r>
            <a:r>
              <a:rPr lang="es-CL" dirty="0" err="1" smtClean="0"/>
              <a:t>TextGrid</a:t>
            </a:r>
            <a:r>
              <a:rPr lang="es-CL" dirty="0" smtClean="0"/>
              <a:t>:</a:t>
            </a:r>
          </a:p>
          <a:p>
            <a:pPr>
              <a:buNone/>
            </a:pPr>
            <a:r>
              <a:rPr lang="es-CL" i="1" dirty="0" smtClean="0"/>
              <a:t>	</a:t>
            </a:r>
            <a:r>
              <a:rPr lang="es-CL" b="1" dirty="0" err="1" smtClean="0">
                <a:solidFill>
                  <a:schemeClr val="accent4">
                    <a:lumMod val="50000"/>
                  </a:schemeClr>
                </a:solidFill>
                <a:latin typeface="Courier New" pitchFamily="49" charset="0"/>
                <a:cs typeface="Courier New" pitchFamily="49" charset="0"/>
              </a:rPr>
              <a:t>Sadowsky_Taller</a:t>
            </a:r>
            <a:r>
              <a:rPr lang="es-CL" b="1" dirty="0" smtClean="0">
                <a:solidFill>
                  <a:schemeClr val="accent4">
                    <a:lumMod val="50000"/>
                  </a:schemeClr>
                </a:solidFill>
                <a:latin typeface="Courier New" pitchFamily="49" charset="0"/>
                <a:cs typeface="Courier New" pitchFamily="49" charset="0"/>
              </a:rPr>
              <a:t>-Praat-</a:t>
            </a:r>
            <a:r>
              <a:rPr lang="es-CL" b="1" dirty="0" err="1" smtClean="0">
                <a:solidFill>
                  <a:schemeClr val="accent4">
                    <a:lumMod val="50000"/>
                  </a:schemeClr>
                </a:solidFill>
                <a:latin typeface="Courier New" pitchFamily="49" charset="0"/>
                <a:cs typeface="Courier New" pitchFamily="49" charset="0"/>
              </a:rPr>
              <a:t>Grabacion</a:t>
            </a:r>
            <a:r>
              <a:rPr lang="es-CL" b="1" dirty="0" smtClean="0">
                <a:solidFill>
                  <a:schemeClr val="accent4">
                    <a:lumMod val="50000"/>
                  </a:schemeClr>
                </a:solidFill>
                <a:latin typeface="Courier New" pitchFamily="49" charset="0"/>
                <a:cs typeface="Courier New" pitchFamily="49" charset="0"/>
              </a:rPr>
              <a:t>-</a:t>
            </a:r>
            <a:r>
              <a:rPr lang="es-CL" b="1" dirty="0" err="1" smtClean="0">
                <a:solidFill>
                  <a:schemeClr val="accent4">
                    <a:lumMod val="50000"/>
                  </a:schemeClr>
                </a:solidFill>
                <a:latin typeface="Courier New" pitchFamily="49" charset="0"/>
                <a:cs typeface="Courier New" pitchFamily="49" charset="0"/>
              </a:rPr>
              <a:t>01_Clase</a:t>
            </a:r>
            <a:r>
              <a:rPr lang="es-CL" b="1" dirty="0" smtClean="0">
                <a:solidFill>
                  <a:schemeClr val="accent4">
                    <a:lumMod val="50000"/>
                  </a:schemeClr>
                </a:solidFill>
                <a:latin typeface="Courier New" pitchFamily="49" charset="0"/>
                <a:cs typeface="Courier New" pitchFamily="49" charset="0"/>
              </a:rPr>
              <a:t>-</a:t>
            </a:r>
            <a:r>
              <a:rPr lang="es-CL" b="1" dirty="0" err="1" smtClean="0">
                <a:solidFill>
                  <a:schemeClr val="accent4">
                    <a:lumMod val="50000"/>
                  </a:schemeClr>
                </a:solidFill>
                <a:latin typeface="Courier New" pitchFamily="49" charset="0"/>
                <a:cs typeface="Courier New" pitchFamily="49" charset="0"/>
              </a:rPr>
              <a:t>02.TextGrid</a:t>
            </a:r>
            <a:endParaRPr lang="es-CL" b="1" dirty="0" smtClean="0">
              <a:solidFill>
                <a:schemeClr val="accent4">
                  <a:lumMod val="50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endParaRPr lang="es-CL" i="1" dirty="0" smtClean="0">
              <a:solidFill>
                <a:schemeClr val="accent4">
                  <a:lumMod val="50000"/>
                </a:schemeClr>
              </a:solidFill>
            </a:endParaRPr>
          </a:p>
          <a:p>
            <a:r>
              <a:rPr lang="es-CL" dirty="0" smtClean="0"/>
              <a:t>Hacer clic en &lt;ABRIR&gt; o &lt;OK&gt;.</a:t>
            </a:r>
          </a:p>
        </p:txBody>
      </p:sp>
      <p:pic>
        <p:nvPicPr>
          <p:cNvPr id="11" name="Picture Placeholder 10" descr="020-OpenDialogBox.png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/>
          <a:stretch>
            <a:fillRect/>
          </a:stretch>
        </p:blipFill>
        <p:spPr>
          <a:xfrm>
            <a:off x="428597" y="1214422"/>
            <a:ext cx="4000528" cy="3046016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Abramos un archivo de audio y un </a:t>
            </a:r>
            <a:r>
              <a:rPr lang="es-CL" dirty="0" err="1" smtClean="0"/>
              <a:t>TextGrid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23</a:t>
            </a:fld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s-CL" dirty="0" smtClean="0"/>
              <a:t>Ahora que tenemos el audio y el </a:t>
            </a:r>
            <a:r>
              <a:rPr lang="es-CL" dirty="0" err="1" smtClean="0"/>
              <a:t>TextGrid</a:t>
            </a:r>
            <a:r>
              <a:rPr lang="es-CL" dirty="0" smtClean="0"/>
              <a:t> en la ventana de objetos de Praat, abrámoslos en el editor:</a:t>
            </a:r>
          </a:p>
          <a:p>
            <a:r>
              <a:rPr lang="es-CL" dirty="0" smtClean="0"/>
              <a:t>Selecciona ambos objetos</a:t>
            </a:r>
          </a:p>
          <a:p>
            <a:r>
              <a:rPr lang="es-CL" dirty="0" smtClean="0"/>
              <a:t>Pulsa el botón </a:t>
            </a:r>
            <a:r>
              <a:rPr lang="es-CL" dirty="0" smtClean="0">
                <a:solidFill>
                  <a:srgbClr val="00B050"/>
                </a:solidFill>
              </a:rPr>
              <a:t>Edit</a:t>
            </a:r>
            <a:r>
              <a:rPr lang="es-CL" dirty="0" smtClean="0"/>
              <a:t>.</a:t>
            </a:r>
          </a:p>
          <a:p>
            <a:r>
              <a:rPr lang="es-CL" dirty="0" smtClean="0"/>
              <a:t>Deberían ver algo como lo siguiente…</a:t>
            </a:r>
          </a:p>
        </p:txBody>
      </p:sp>
      <p:pic>
        <p:nvPicPr>
          <p:cNvPr id="7" name="Picture Placeholder 6" descr="090-Select-WAV&amp;TG-Edit.png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/>
          <a:stretch>
            <a:fillRect/>
          </a:stretch>
        </p:blipFill>
        <p:spPr>
          <a:xfrm>
            <a:off x="357158" y="1214421"/>
            <a:ext cx="3714775" cy="4955466"/>
          </a:xfrm>
        </p:spPr>
      </p:pic>
    </p:spTree>
  </p:cSld>
  <p:clrMapOvr>
    <a:masterClrMapping/>
  </p:clrMapOvr>
  <p:transition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Abramos un archivo de audio y un </a:t>
            </a:r>
            <a:r>
              <a:rPr lang="es-CL" dirty="0" err="1" smtClean="0"/>
              <a:t>TextGrid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24</a:t>
            </a:fld>
            <a:endParaRPr kumimoji="0" lang="en-US"/>
          </a:p>
        </p:txBody>
      </p:sp>
      <p:pic>
        <p:nvPicPr>
          <p:cNvPr id="9" name="Content Placeholder 8" descr="450-TransFon-IndividualFonemasYAlofonos.png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>
          <a:xfrm>
            <a:off x="525559" y="1219200"/>
            <a:ext cx="8092881" cy="4937125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Script 1:</a:t>
            </a:r>
            <a:br>
              <a:rPr lang="es-CL" dirty="0" smtClean="0"/>
            </a:br>
            <a:r>
              <a:rPr lang="es-CL" dirty="0" smtClean="0"/>
              <a:t>Selección de intervalos precisos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25</a:t>
            </a:fld>
            <a:endParaRPr kumimoji="0"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Selección de intervalos precisos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26</a:t>
            </a:fld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s-CL" b="1" dirty="0" smtClean="0"/>
              <a:t>El problema</a:t>
            </a:r>
          </a:p>
          <a:p>
            <a:pPr>
              <a:buNone/>
            </a:pPr>
            <a:r>
              <a:rPr lang="es-CL" dirty="0" smtClean="0"/>
              <a:t>	Queremos seleccionar intervalos de precisamente 50 ms en torno al centro de las </a:t>
            </a:r>
            <a:r>
              <a:rPr lang="es-CL" dirty="0" err="1" smtClean="0"/>
              <a:t>frictivas</a:t>
            </a:r>
            <a:r>
              <a:rPr lang="es-CL" dirty="0" smtClean="0"/>
              <a:t>.</a:t>
            </a:r>
          </a:p>
          <a:p>
            <a:pPr>
              <a:buNone/>
            </a:pPr>
            <a:endParaRPr lang="es-CL" dirty="0" smtClean="0"/>
          </a:p>
          <a:p>
            <a:r>
              <a:rPr lang="es-CL" b="1" dirty="0" smtClean="0"/>
              <a:t>La solución</a:t>
            </a:r>
          </a:p>
          <a:p>
            <a:pPr>
              <a:buNone/>
            </a:pPr>
            <a:r>
              <a:rPr lang="es-CL" dirty="0" smtClean="0"/>
              <a:t>	El script titulado</a:t>
            </a:r>
          </a:p>
          <a:p>
            <a:pPr>
              <a:buNone/>
            </a:pPr>
            <a:r>
              <a:rPr lang="es-CL" dirty="0" smtClean="0">
                <a:latin typeface="Courier New" pitchFamily="49" charset="0"/>
                <a:cs typeface="Courier New" pitchFamily="49" charset="0"/>
              </a:rPr>
              <a:t>	</a:t>
            </a:r>
            <a:r>
              <a:rPr lang="es-CL" sz="1800" b="1" dirty="0" err="1" smtClean="0">
                <a:solidFill>
                  <a:schemeClr val="accent4">
                    <a:lumMod val="50000"/>
                  </a:schemeClr>
                </a:solidFill>
                <a:latin typeface="Courier New" pitchFamily="49" charset="0"/>
                <a:cs typeface="Courier New" pitchFamily="49" charset="0"/>
              </a:rPr>
              <a:t>Insert</a:t>
            </a:r>
            <a:r>
              <a:rPr lang="es-CL" sz="1800" b="1" dirty="0" smtClean="0">
                <a:solidFill>
                  <a:schemeClr val="accent4">
                    <a:lumMod val="50000"/>
                  </a:schemeClr>
                </a:solidFill>
                <a:latin typeface="Courier New" pitchFamily="49" charset="0"/>
                <a:cs typeface="Courier New" pitchFamily="49" charset="0"/>
              </a:rPr>
              <a:t>-x-ms-</a:t>
            </a:r>
            <a:r>
              <a:rPr lang="es-CL" sz="1800" b="1" dirty="0" err="1" smtClean="0">
                <a:solidFill>
                  <a:schemeClr val="accent4">
                    <a:lumMod val="50000"/>
                  </a:schemeClr>
                </a:solidFill>
                <a:latin typeface="Courier New" pitchFamily="49" charset="0"/>
                <a:cs typeface="Courier New" pitchFamily="49" charset="0"/>
              </a:rPr>
              <a:t>segment</a:t>
            </a:r>
            <a:r>
              <a:rPr lang="es-CL" sz="1800" b="1" dirty="0" smtClean="0">
                <a:solidFill>
                  <a:schemeClr val="accent4">
                    <a:lumMod val="50000"/>
                  </a:schemeClr>
                </a:solidFill>
                <a:latin typeface="Courier New" pitchFamily="49" charset="0"/>
                <a:cs typeface="Courier New" pitchFamily="49" charset="0"/>
              </a:rPr>
              <a:t>-and-</a:t>
            </a:r>
            <a:r>
              <a:rPr lang="es-CL" sz="1800" b="1" dirty="0" err="1" smtClean="0">
                <a:solidFill>
                  <a:schemeClr val="accent4">
                    <a:lumMod val="50000"/>
                  </a:schemeClr>
                </a:solidFill>
                <a:latin typeface="Courier New" pitchFamily="49" charset="0"/>
                <a:cs typeface="Courier New" pitchFamily="49" charset="0"/>
              </a:rPr>
              <a:t>label</a:t>
            </a:r>
            <a:r>
              <a:rPr lang="es-CL" sz="1800" b="1" dirty="0" smtClean="0">
                <a:solidFill>
                  <a:schemeClr val="accent4">
                    <a:lumMod val="50000"/>
                  </a:schemeClr>
                </a:solidFill>
                <a:latin typeface="Courier New" pitchFamily="49" charset="0"/>
                <a:cs typeface="Courier New" pitchFamily="49" charset="0"/>
              </a:rPr>
              <a:t>-</a:t>
            </a:r>
            <a:r>
              <a:rPr lang="es-CL" sz="1800" b="1" dirty="0" err="1" smtClean="0">
                <a:solidFill>
                  <a:schemeClr val="accent4">
                    <a:lumMod val="50000"/>
                  </a:schemeClr>
                </a:solidFill>
                <a:latin typeface="Courier New" pitchFamily="49" charset="0"/>
                <a:cs typeface="Courier New" pitchFamily="49" charset="0"/>
              </a:rPr>
              <a:t>it</a:t>
            </a:r>
            <a:r>
              <a:rPr lang="es-CL" sz="1800" b="1" dirty="0" smtClean="0">
                <a:solidFill>
                  <a:schemeClr val="accent4">
                    <a:lumMod val="50000"/>
                  </a:schemeClr>
                </a:solidFill>
                <a:latin typeface="Courier New" pitchFamily="49" charset="0"/>
                <a:cs typeface="Courier New" pitchFamily="49" charset="0"/>
              </a:rPr>
              <a:t>-</a:t>
            </a:r>
            <a:r>
              <a:rPr lang="es-CL" sz="1800" b="1" dirty="0" err="1" smtClean="0">
                <a:solidFill>
                  <a:schemeClr val="accent4">
                    <a:lumMod val="50000"/>
                  </a:schemeClr>
                </a:solidFill>
                <a:latin typeface="Courier New" pitchFamily="49" charset="0"/>
                <a:cs typeface="Courier New" pitchFamily="49" charset="0"/>
              </a:rPr>
              <a:t>from</a:t>
            </a:r>
            <a:r>
              <a:rPr lang="es-CL" sz="1800" b="1" dirty="0" smtClean="0">
                <a:solidFill>
                  <a:schemeClr val="accent4">
                    <a:lumMod val="50000"/>
                  </a:schemeClr>
                </a:solidFill>
                <a:latin typeface="Courier New" pitchFamily="49" charset="0"/>
                <a:cs typeface="Courier New" pitchFamily="49" charset="0"/>
              </a:rPr>
              <a:t>-</a:t>
            </a:r>
            <a:r>
              <a:rPr lang="es-CL" sz="1800" b="1" dirty="0" err="1" smtClean="0">
                <a:solidFill>
                  <a:schemeClr val="accent4">
                    <a:lumMod val="50000"/>
                  </a:schemeClr>
                </a:solidFill>
                <a:latin typeface="Courier New" pitchFamily="49" charset="0"/>
                <a:cs typeface="Courier New" pitchFamily="49" charset="0"/>
              </a:rPr>
              <a:t>menu_ES.praat</a:t>
            </a:r>
            <a:endParaRPr lang="es-CL" sz="1800" b="1" dirty="0">
              <a:solidFill>
                <a:schemeClr val="accent4">
                  <a:lumMod val="50000"/>
                </a:schemeClr>
              </a:solidFill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ransition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Abramos el script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27</a:t>
            </a:fld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s-CL" dirty="0" smtClean="0"/>
              <a:t>En la ventana del </a:t>
            </a:r>
            <a:r>
              <a:rPr lang="es-CL" b="1" dirty="0" smtClean="0"/>
              <a:t>editor</a:t>
            </a:r>
            <a:r>
              <a:rPr lang="es-CL" dirty="0" smtClean="0"/>
              <a:t>, selecciona </a:t>
            </a:r>
            <a:r>
              <a:rPr lang="es-CL" dirty="0" err="1" smtClean="0">
                <a:solidFill>
                  <a:srgbClr val="00B050"/>
                </a:solidFill>
              </a:rPr>
              <a:t>File</a:t>
            </a:r>
            <a:r>
              <a:rPr lang="es-CL" dirty="0" smtClean="0"/>
              <a:t> · </a:t>
            </a:r>
            <a:r>
              <a:rPr lang="es-CL" dirty="0" smtClean="0">
                <a:solidFill>
                  <a:srgbClr val="00B050"/>
                </a:solidFill>
              </a:rPr>
              <a:t>Open Editor</a:t>
            </a:r>
          </a:p>
          <a:p>
            <a:endParaRPr lang="es-CL" dirty="0" smtClean="0">
              <a:solidFill>
                <a:srgbClr val="00B050"/>
              </a:solidFill>
            </a:endParaRPr>
          </a:p>
          <a:p>
            <a:r>
              <a:rPr lang="es-CL" dirty="0" smtClean="0"/>
              <a:t>Selecciona el script titulado </a:t>
            </a:r>
            <a:br>
              <a:rPr lang="es-CL" dirty="0" smtClean="0"/>
            </a:br>
            <a:r>
              <a:rPr lang="es-CL" sz="1400" dirty="0" err="1" smtClean="0">
                <a:latin typeface="Courier New" pitchFamily="49" charset="0"/>
                <a:cs typeface="Courier New" pitchFamily="49" charset="0"/>
              </a:rPr>
              <a:t>Insert</a:t>
            </a:r>
            <a:r>
              <a:rPr lang="es-CL" sz="1400" dirty="0" smtClean="0">
                <a:latin typeface="Courier New" pitchFamily="49" charset="0"/>
                <a:cs typeface="Courier New" pitchFamily="49" charset="0"/>
              </a:rPr>
              <a:t>-x-ms-</a:t>
            </a:r>
            <a:r>
              <a:rPr lang="es-CL" sz="1400" dirty="0" err="1" smtClean="0">
                <a:latin typeface="Courier New" pitchFamily="49" charset="0"/>
                <a:cs typeface="Courier New" pitchFamily="49" charset="0"/>
              </a:rPr>
              <a:t>segment</a:t>
            </a:r>
            <a:r>
              <a:rPr lang="es-CL" sz="1400" dirty="0" smtClean="0">
                <a:latin typeface="Courier New" pitchFamily="49" charset="0"/>
                <a:cs typeface="Courier New" pitchFamily="49" charset="0"/>
              </a:rPr>
              <a:t>-and-</a:t>
            </a:r>
            <a:r>
              <a:rPr lang="es-CL" sz="1400" dirty="0" err="1" smtClean="0">
                <a:latin typeface="Courier New" pitchFamily="49" charset="0"/>
                <a:cs typeface="Courier New" pitchFamily="49" charset="0"/>
              </a:rPr>
              <a:t>label</a:t>
            </a:r>
            <a:r>
              <a:rPr lang="es-CL" sz="1400" dirty="0" smtClean="0">
                <a:latin typeface="Courier New" pitchFamily="49" charset="0"/>
                <a:cs typeface="Courier New" pitchFamily="49" charset="0"/>
              </a:rPr>
              <a:t>-</a:t>
            </a:r>
            <a:r>
              <a:rPr lang="es-CL" sz="1400" dirty="0" err="1" smtClean="0">
                <a:latin typeface="Courier New" pitchFamily="49" charset="0"/>
                <a:cs typeface="Courier New" pitchFamily="49" charset="0"/>
              </a:rPr>
              <a:t>it</a:t>
            </a:r>
            <a:r>
              <a:rPr lang="es-CL" sz="1400" dirty="0" smtClean="0">
                <a:latin typeface="Courier New" pitchFamily="49" charset="0"/>
                <a:cs typeface="Courier New" pitchFamily="49" charset="0"/>
              </a:rPr>
              <a:t>-</a:t>
            </a:r>
            <a:r>
              <a:rPr lang="es-CL" sz="1400" dirty="0" err="1" smtClean="0">
                <a:latin typeface="Courier New" pitchFamily="49" charset="0"/>
                <a:cs typeface="Courier New" pitchFamily="49" charset="0"/>
              </a:rPr>
              <a:t>from</a:t>
            </a:r>
            <a:r>
              <a:rPr lang="es-CL" sz="1400" dirty="0" smtClean="0">
                <a:latin typeface="Courier New" pitchFamily="49" charset="0"/>
                <a:cs typeface="Courier New" pitchFamily="49" charset="0"/>
              </a:rPr>
              <a:t>-</a:t>
            </a:r>
            <a:r>
              <a:rPr lang="es-CL" sz="1400" dirty="0" err="1" smtClean="0">
                <a:latin typeface="Courier New" pitchFamily="49" charset="0"/>
                <a:cs typeface="Courier New" pitchFamily="49" charset="0"/>
              </a:rPr>
              <a:t>menu_ES.praat</a:t>
            </a:r>
            <a:endParaRPr lang="es-CL" sz="1400" dirty="0" smtClean="0"/>
          </a:p>
        </p:txBody>
      </p:sp>
      <p:pic>
        <p:nvPicPr>
          <p:cNvPr id="6" name="Picture Placeholder 5" descr="030-OpenScript.png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/>
          <a:srcRect l="5630" r="5630"/>
          <a:stretch>
            <a:fillRect/>
          </a:stretch>
        </p:blipFill>
        <p:spPr/>
      </p:pic>
    </p:spTree>
  </p:cSld>
  <p:clrMapOvr>
    <a:masterClrMapping/>
  </p:clrMapOvr>
  <p:transition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La ventana del script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28</a:t>
            </a:fld>
            <a:endParaRPr kumimoji="0"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s-CL" dirty="0" smtClean="0"/>
              <a:t>En la ventana del script no hay mucho que ver: es texto plano monocromático.</a:t>
            </a:r>
          </a:p>
          <a:p>
            <a:r>
              <a:rPr lang="es-CL" dirty="0" smtClean="0"/>
              <a:t>Por el momento, sin embargo, eso es suficiente.</a:t>
            </a:r>
          </a:p>
          <a:p>
            <a:endParaRPr lang="es-CL" dirty="0" smtClean="0"/>
          </a:p>
          <a:p>
            <a:r>
              <a:rPr lang="es-CL" dirty="0" smtClean="0"/>
              <a:t>¡Hagamos algo con el script!</a:t>
            </a:r>
            <a:endParaRPr lang="es-CL" dirty="0"/>
          </a:p>
        </p:txBody>
      </p:sp>
      <p:pic>
        <p:nvPicPr>
          <p:cNvPr id="7" name="Picture Placeholder 6" descr="040-ScriptInWindow.png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/>
          <a:srcRect l="5298" r="5298"/>
          <a:stretch>
            <a:fillRect/>
          </a:stretch>
        </p:blipFill>
        <p:spPr/>
      </p:pic>
    </p:spTree>
  </p:cSld>
  <p:clrMapOvr>
    <a:masterClrMapping/>
  </p:clrMapOvr>
  <p:transition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Agreguemos un intervalo preciso con etiqueta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29</a:t>
            </a:fld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s-CL" dirty="0" smtClean="0"/>
              <a:t>En el editor, seleccionemos el segmento “se” del enunciado “En la playa se ven”.</a:t>
            </a:r>
          </a:p>
          <a:p>
            <a:endParaRPr lang="es-CL" dirty="0" smtClean="0"/>
          </a:p>
          <a:p>
            <a:r>
              <a:rPr lang="es-CL" dirty="0" smtClean="0"/>
              <a:t>Como ya está segmentado el archivo, es de lo más fácil.</a:t>
            </a:r>
          </a:p>
        </p:txBody>
      </p:sp>
      <p:pic>
        <p:nvPicPr>
          <p:cNvPr id="9" name="Picture Placeholder 8" descr="050-EnLaPlaya.png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/>
          <a:srcRect l="5298" r="5298"/>
          <a:stretch>
            <a:fillRect/>
          </a:stretch>
        </p:blipFill>
        <p:spPr/>
      </p:pic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Temas del taller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3</a:t>
            </a:fld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s-CL" dirty="0" smtClean="0"/>
              <a:t>Qué es un script.</a:t>
            </a:r>
          </a:p>
          <a:p>
            <a:r>
              <a:rPr lang="es-CL" dirty="0" smtClean="0"/>
              <a:t>Qué tipos de cosas pueden hacerse con los scripts de Praat.</a:t>
            </a:r>
          </a:p>
          <a:p>
            <a:r>
              <a:rPr lang="es-CL" dirty="0" smtClean="0"/>
              <a:t>Cómo se usa un script.</a:t>
            </a:r>
          </a:p>
          <a:p>
            <a:r>
              <a:rPr lang="es-CL" dirty="0" smtClean="0"/>
              <a:t>Qué está detrás de los scripts.</a:t>
            </a:r>
          </a:p>
          <a:p>
            <a:r>
              <a:rPr lang="es-CL" dirty="0" smtClean="0"/>
              <a:t>Sitios </a:t>
            </a:r>
            <a:r>
              <a:rPr lang="es-CL" dirty="0" err="1" smtClean="0"/>
              <a:t>sitios</a:t>
            </a:r>
            <a:r>
              <a:rPr lang="es-CL" dirty="0" smtClean="0"/>
              <a:t> para bajar scripts de Praat.</a:t>
            </a:r>
          </a:p>
          <a:p>
            <a:endParaRPr lang="es-CL" dirty="0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Agreguemos un intervalo preciso con etiqueta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30</a:t>
            </a:fld>
            <a:endParaRPr kumimoji="0"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s-CL" dirty="0" err="1" smtClean="0"/>
              <a:t>Supongomos</a:t>
            </a:r>
            <a:r>
              <a:rPr lang="es-CL" dirty="0" smtClean="0"/>
              <a:t> que queremos:</a:t>
            </a:r>
          </a:p>
          <a:p>
            <a:pPr lvl="1"/>
            <a:r>
              <a:rPr lang="es-CL" dirty="0" smtClean="0"/>
              <a:t>Analizar los 50 ms centrales de la /s/</a:t>
            </a:r>
          </a:p>
          <a:p>
            <a:pPr lvl="1"/>
            <a:r>
              <a:rPr lang="es-CL" dirty="0" smtClean="0"/>
              <a:t>Marcarlo con un segmento</a:t>
            </a:r>
          </a:p>
          <a:p>
            <a:pPr lvl="1"/>
            <a:r>
              <a:rPr lang="es-CL" dirty="0" smtClean="0"/>
              <a:t>Agregar una etiqueta al segmento que creamos recién.</a:t>
            </a:r>
          </a:p>
          <a:p>
            <a:pPr lvl="1"/>
            <a:endParaRPr lang="es-CL" dirty="0" smtClean="0"/>
          </a:p>
          <a:p>
            <a:pPr marL="287338" lvl="1" indent="-12700">
              <a:buNone/>
            </a:pPr>
            <a:r>
              <a:rPr lang="es-CL" dirty="0" smtClean="0"/>
              <a:t>A mano, es un trabajo lento, impreciso y latero. ¡Hasta se pueden introducir </a:t>
            </a:r>
            <a:r>
              <a:rPr lang="es-CL" dirty="0" err="1" smtClean="0"/>
              <a:t>errors</a:t>
            </a:r>
            <a:r>
              <a:rPr lang="es-CL" dirty="0" smtClean="0"/>
              <a:t> de </a:t>
            </a:r>
            <a:r>
              <a:rPr lang="es-CL" dirty="0" err="1" smtClean="0"/>
              <a:t>tipeo</a:t>
            </a:r>
            <a:r>
              <a:rPr lang="es-CL" dirty="0" smtClean="0"/>
              <a:t>!</a:t>
            </a:r>
          </a:p>
          <a:p>
            <a:pPr marL="287338" lvl="1" indent="-12700">
              <a:buNone/>
            </a:pPr>
            <a:endParaRPr lang="es-CL" dirty="0" smtClean="0"/>
          </a:p>
          <a:p>
            <a:pPr marL="287338" lvl="1" indent="-12700">
              <a:buNone/>
            </a:pPr>
            <a:r>
              <a:rPr lang="es-CL" dirty="0" smtClean="0"/>
              <a:t>Con un script, en cambio, es otra cosa…</a:t>
            </a:r>
          </a:p>
        </p:txBody>
      </p:sp>
    </p:spTree>
  </p:cSld>
  <p:clrMapOvr>
    <a:masterClrMapping/>
  </p:clrMapOvr>
  <p:transition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Agreguemos un intervalo preciso con etiqueta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31</a:t>
            </a:fld>
            <a:endParaRPr kumimoji="0"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s-CL" dirty="0" smtClean="0"/>
              <a:t>Coloquemos el cursor en el centro de la fricación de la /s/.</a:t>
            </a:r>
          </a:p>
          <a:p>
            <a:endParaRPr lang="es-CL" dirty="0" smtClean="0"/>
          </a:p>
          <a:p>
            <a:r>
              <a:rPr lang="es-CL" dirty="0" smtClean="0"/>
              <a:t>Esto se hace pinchando en la ventana del espectrograma o del oscilograma.</a:t>
            </a:r>
          </a:p>
          <a:p>
            <a:endParaRPr lang="es-CL" dirty="0" smtClean="0"/>
          </a:p>
          <a:p>
            <a:endParaRPr lang="es-CL" dirty="0"/>
          </a:p>
        </p:txBody>
      </p:sp>
      <p:pic>
        <p:nvPicPr>
          <p:cNvPr id="7" name="Picture Placeholder 6" descr="060-Cursor-en-s.png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/>
          <a:srcRect l="5298" r="5298"/>
          <a:stretch>
            <a:fillRect/>
          </a:stretch>
        </p:blipFill>
        <p:spPr/>
      </p:pic>
    </p:spTree>
  </p:cSld>
  <p:clrMapOvr>
    <a:masterClrMapping/>
  </p:clrMapOvr>
  <p:transition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Agreguemos un intervalo preciso con etiqueta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32</a:t>
            </a:fld>
            <a:endParaRPr kumimoji="0"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s-CL" dirty="0" smtClean="0"/>
              <a:t>Volvamos a la ventana de scripts.</a:t>
            </a:r>
          </a:p>
          <a:p>
            <a:endParaRPr lang="es-CL" dirty="0" smtClean="0"/>
          </a:p>
          <a:p>
            <a:r>
              <a:rPr lang="es-CL" dirty="0" smtClean="0"/>
              <a:t>Del menú, selecciona </a:t>
            </a:r>
            <a:r>
              <a:rPr lang="es-CL" dirty="0" err="1" smtClean="0">
                <a:solidFill>
                  <a:srgbClr val="00B050"/>
                </a:solidFill>
              </a:rPr>
              <a:t>Run</a:t>
            </a:r>
            <a:r>
              <a:rPr lang="es-CL" dirty="0" smtClean="0"/>
              <a:t> · </a:t>
            </a:r>
            <a:r>
              <a:rPr lang="es-CL" dirty="0" err="1" smtClean="0">
                <a:solidFill>
                  <a:srgbClr val="00B050"/>
                </a:solidFill>
              </a:rPr>
              <a:t>Run</a:t>
            </a:r>
            <a:r>
              <a:rPr lang="es-CL" dirty="0" smtClean="0"/>
              <a:t>. </a:t>
            </a:r>
          </a:p>
          <a:p>
            <a:endParaRPr lang="es-CL" dirty="0" smtClean="0"/>
          </a:p>
          <a:p>
            <a:endParaRPr lang="es-CL" dirty="0"/>
          </a:p>
        </p:txBody>
      </p:sp>
      <p:pic>
        <p:nvPicPr>
          <p:cNvPr id="10" name="Picture Placeholder 9" descr="070-ScriptWindow.png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/>
          <a:srcRect l="5298" r="5298"/>
          <a:stretch>
            <a:fillRect/>
          </a:stretch>
        </p:blipFill>
        <p:spPr/>
      </p:pic>
    </p:spTree>
  </p:cSld>
  <p:clrMapOvr>
    <a:masterClrMapping/>
  </p:clrMapOvr>
  <p:transition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Agreguemos un intervalo preciso con etiqueta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33</a:t>
            </a:fld>
            <a:endParaRPr kumimoji="0"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s-CL" dirty="0" smtClean="0"/>
              <a:t>En la ventana emergente…</a:t>
            </a:r>
          </a:p>
          <a:p>
            <a:endParaRPr lang="es-CL" dirty="0" smtClean="0"/>
          </a:p>
          <a:p>
            <a:pPr lvl="1"/>
            <a:r>
              <a:rPr lang="es-CL" dirty="0" smtClean="0"/>
              <a:t>Llena el campo “Nombre del tier” con </a:t>
            </a:r>
            <a:r>
              <a:rPr lang="es-CL" dirty="0" smtClean="0">
                <a:solidFill>
                  <a:srgbClr val="C00000"/>
                </a:solidFill>
              </a:rPr>
              <a:t>fonemas</a:t>
            </a:r>
            <a:endParaRPr lang="es-CL" dirty="0" smtClean="0"/>
          </a:p>
          <a:p>
            <a:pPr lvl="1"/>
            <a:endParaRPr lang="es-CL" dirty="0" smtClean="0"/>
          </a:p>
          <a:p>
            <a:pPr lvl="1"/>
            <a:r>
              <a:rPr lang="es-CL" dirty="0" smtClean="0"/>
              <a:t>En el campo “Duración del intervalo (ms)”, coloca </a:t>
            </a:r>
            <a:r>
              <a:rPr lang="es-CL" dirty="0" smtClean="0">
                <a:solidFill>
                  <a:srgbClr val="C00000"/>
                </a:solidFill>
              </a:rPr>
              <a:t>40</a:t>
            </a:r>
          </a:p>
          <a:p>
            <a:pPr lvl="1"/>
            <a:endParaRPr lang="es-CL" dirty="0" smtClean="0">
              <a:solidFill>
                <a:srgbClr val="C00000"/>
              </a:solidFill>
            </a:endParaRPr>
          </a:p>
          <a:p>
            <a:pPr lvl="1"/>
            <a:r>
              <a:rPr lang="es-CL" dirty="0" smtClean="0"/>
              <a:t>Del menú que surge del botón “Etiqueta”, selecciona </a:t>
            </a:r>
            <a:br>
              <a:rPr lang="es-CL" dirty="0" smtClean="0"/>
            </a:br>
            <a:r>
              <a:rPr lang="es-CL" dirty="0" smtClean="0">
                <a:solidFill>
                  <a:srgbClr val="C00000"/>
                </a:solidFill>
              </a:rPr>
              <a:t>s dorso-alveolar fricativa </a:t>
            </a:r>
            <a:r>
              <a:rPr lang="es-CL" dirty="0" err="1" smtClean="0">
                <a:solidFill>
                  <a:srgbClr val="C00000"/>
                </a:solidFill>
              </a:rPr>
              <a:t>áfona</a:t>
            </a:r>
            <a:endParaRPr lang="es-CL" dirty="0" smtClean="0">
              <a:solidFill>
                <a:srgbClr val="C00000"/>
              </a:solidFill>
            </a:endParaRPr>
          </a:p>
          <a:p>
            <a:pPr lvl="1"/>
            <a:endParaRPr lang="es-CL" dirty="0" smtClean="0">
              <a:solidFill>
                <a:srgbClr val="C00000"/>
              </a:solidFill>
            </a:endParaRPr>
          </a:p>
          <a:p>
            <a:pPr lvl="1"/>
            <a:r>
              <a:rPr lang="es-CL" dirty="0" smtClean="0"/>
              <a:t>Haz clic en </a:t>
            </a:r>
            <a:r>
              <a:rPr lang="es-CL" dirty="0" smtClean="0">
                <a:solidFill>
                  <a:srgbClr val="006600"/>
                </a:solidFill>
              </a:rPr>
              <a:t>OK </a:t>
            </a:r>
          </a:p>
          <a:p>
            <a:pPr lvl="1"/>
            <a:endParaRPr lang="es-CL" dirty="0"/>
          </a:p>
        </p:txBody>
      </p:sp>
      <p:pic>
        <p:nvPicPr>
          <p:cNvPr id="12" name="Picture Placeholder 11" descr="080-ParametersWindow.png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/>
          <a:stretch>
            <a:fillRect/>
          </a:stretch>
        </p:blipFill>
        <p:spPr>
          <a:xfrm>
            <a:off x="357158" y="1214422"/>
            <a:ext cx="4357718" cy="3030676"/>
          </a:xfrm>
        </p:spPr>
      </p:pic>
    </p:spTree>
  </p:cSld>
  <p:clrMapOvr>
    <a:masterClrMapping/>
  </p:clrMapOvr>
  <p:transition>
    <p:fad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Agreguemos un intervalo preciso con etiqueta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34</a:t>
            </a:fld>
            <a:endParaRPr kumimoji="0"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s-CL" dirty="0" smtClean="0"/>
              <a:t>Y ¡listo!</a:t>
            </a:r>
          </a:p>
          <a:p>
            <a:endParaRPr lang="es-CL" dirty="0" smtClean="0"/>
          </a:p>
          <a:p>
            <a:r>
              <a:rPr lang="es-CL" dirty="0" smtClean="0"/>
              <a:t>Seleccionamos precisamente 50 ms de la grabación en torno al cursor.</a:t>
            </a:r>
          </a:p>
          <a:p>
            <a:endParaRPr lang="es-CL" dirty="0" smtClean="0"/>
          </a:p>
          <a:p>
            <a:r>
              <a:rPr lang="es-CL" dirty="0" smtClean="0"/>
              <a:t>Insertamos un segmento en el tier “alófonos”.</a:t>
            </a:r>
          </a:p>
          <a:p>
            <a:endParaRPr lang="es-CL" dirty="0" smtClean="0"/>
          </a:p>
          <a:p>
            <a:r>
              <a:rPr lang="es-CL" dirty="0" smtClean="0"/>
              <a:t>Ingresamos el texto “s” en el intervalo.</a:t>
            </a:r>
          </a:p>
          <a:p>
            <a:endParaRPr lang="es-CL" dirty="0"/>
          </a:p>
        </p:txBody>
      </p:sp>
      <p:pic>
        <p:nvPicPr>
          <p:cNvPr id="7" name="Picture Placeholder 6" descr="090-Intervalo-creado.png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/>
          <a:srcRect l="5298" r="5298"/>
          <a:stretch>
            <a:fillRect/>
          </a:stretch>
        </p:blipFill>
        <p:spPr/>
      </p:pic>
    </p:spTree>
  </p:cSld>
  <p:clrMapOvr>
    <a:masterClrMapping/>
  </p:clrMapOvr>
  <p:transition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Tras bambalinas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35</a:t>
            </a:fld>
            <a:endParaRPr kumimoji="0"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Tras bambalinas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36</a:t>
            </a:fld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s-CL" dirty="0" smtClean="0"/>
              <a:t>¿Qué hay detrás de los script que permite esta magia?</a:t>
            </a:r>
          </a:p>
          <a:p>
            <a:pPr>
              <a:buNone/>
            </a:pPr>
            <a:endParaRPr lang="es-CL" dirty="0" smtClean="0"/>
          </a:p>
        </p:txBody>
      </p:sp>
    </p:spTree>
  </p:cSld>
  <p:clrMapOvr>
    <a:masterClrMapping/>
  </p:clrMapOvr>
  <p:transition>
    <p:fad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Tras bambalinas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37</a:t>
            </a:fld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s-CL" dirty="0" smtClean="0"/>
              <a:t>Abramos </a:t>
            </a:r>
            <a:r>
              <a:rPr lang="es-CL" dirty="0" err="1" smtClean="0"/>
              <a:t>Notepad</a:t>
            </a:r>
            <a:r>
              <a:rPr lang="es-CL" dirty="0" smtClean="0"/>
              <a:t>++</a:t>
            </a:r>
          </a:p>
          <a:p>
            <a:r>
              <a:rPr lang="es-CL" dirty="0" smtClean="0"/>
              <a:t>Un vez abierto el programa, abramos el script</a:t>
            </a:r>
            <a:br>
              <a:rPr lang="es-CL" dirty="0" smtClean="0"/>
            </a:br>
            <a:r>
              <a:rPr lang="es-CL" dirty="0" smtClean="0"/>
              <a:t/>
            </a:r>
            <a:br>
              <a:rPr lang="es-CL" dirty="0" smtClean="0"/>
            </a:br>
            <a:r>
              <a:rPr lang="es-CL" sz="1800" b="1" dirty="0" err="1" smtClean="0">
                <a:solidFill>
                  <a:schemeClr val="accent4">
                    <a:lumMod val="50000"/>
                  </a:schemeClr>
                </a:solidFill>
                <a:latin typeface="Courier New" pitchFamily="49" charset="0"/>
                <a:cs typeface="Courier New" pitchFamily="49" charset="0"/>
              </a:rPr>
              <a:t>Insert</a:t>
            </a:r>
            <a:r>
              <a:rPr lang="es-CL" sz="1800" b="1" dirty="0" smtClean="0">
                <a:solidFill>
                  <a:schemeClr val="accent4">
                    <a:lumMod val="50000"/>
                  </a:schemeClr>
                </a:solidFill>
                <a:latin typeface="Courier New" pitchFamily="49" charset="0"/>
                <a:cs typeface="Courier New" pitchFamily="49" charset="0"/>
              </a:rPr>
              <a:t>-x-ms-</a:t>
            </a:r>
            <a:r>
              <a:rPr lang="es-CL" sz="1800" b="1" dirty="0" err="1" smtClean="0">
                <a:solidFill>
                  <a:schemeClr val="accent4">
                    <a:lumMod val="50000"/>
                  </a:schemeClr>
                </a:solidFill>
                <a:latin typeface="Courier New" pitchFamily="49" charset="0"/>
                <a:cs typeface="Courier New" pitchFamily="49" charset="0"/>
              </a:rPr>
              <a:t>segment</a:t>
            </a:r>
            <a:r>
              <a:rPr lang="es-CL" sz="1800" b="1" dirty="0" smtClean="0">
                <a:solidFill>
                  <a:schemeClr val="accent4">
                    <a:lumMod val="50000"/>
                  </a:schemeClr>
                </a:solidFill>
                <a:latin typeface="Courier New" pitchFamily="49" charset="0"/>
                <a:cs typeface="Courier New" pitchFamily="49" charset="0"/>
              </a:rPr>
              <a:t>-and-</a:t>
            </a:r>
            <a:r>
              <a:rPr lang="es-CL" sz="1800" b="1" dirty="0" err="1" smtClean="0">
                <a:solidFill>
                  <a:schemeClr val="accent4">
                    <a:lumMod val="50000"/>
                  </a:schemeClr>
                </a:solidFill>
                <a:latin typeface="Courier New" pitchFamily="49" charset="0"/>
                <a:cs typeface="Courier New" pitchFamily="49" charset="0"/>
              </a:rPr>
              <a:t>label</a:t>
            </a:r>
            <a:r>
              <a:rPr lang="es-CL" sz="1800" b="1" dirty="0" smtClean="0">
                <a:solidFill>
                  <a:schemeClr val="accent4">
                    <a:lumMod val="50000"/>
                  </a:schemeClr>
                </a:solidFill>
                <a:latin typeface="Courier New" pitchFamily="49" charset="0"/>
                <a:cs typeface="Courier New" pitchFamily="49" charset="0"/>
              </a:rPr>
              <a:t>-</a:t>
            </a:r>
            <a:r>
              <a:rPr lang="es-CL" sz="1800" b="1" dirty="0" err="1" smtClean="0">
                <a:solidFill>
                  <a:schemeClr val="accent4">
                    <a:lumMod val="50000"/>
                  </a:schemeClr>
                </a:solidFill>
                <a:latin typeface="Courier New" pitchFamily="49" charset="0"/>
                <a:cs typeface="Courier New" pitchFamily="49" charset="0"/>
              </a:rPr>
              <a:t>it</a:t>
            </a:r>
            <a:r>
              <a:rPr lang="es-CL" sz="1800" b="1" dirty="0" smtClean="0">
                <a:solidFill>
                  <a:schemeClr val="accent4">
                    <a:lumMod val="50000"/>
                  </a:schemeClr>
                </a:solidFill>
                <a:latin typeface="Courier New" pitchFamily="49" charset="0"/>
                <a:cs typeface="Courier New" pitchFamily="49" charset="0"/>
              </a:rPr>
              <a:t>-</a:t>
            </a:r>
            <a:r>
              <a:rPr lang="es-CL" sz="1800" b="1" dirty="0" err="1" smtClean="0">
                <a:solidFill>
                  <a:schemeClr val="accent4">
                    <a:lumMod val="50000"/>
                  </a:schemeClr>
                </a:solidFill>
                <a:latin typeface="Courier New" pitchFamily="49" charset="0"/>
                <a:cs typeface="Courier New" pitchFamily="49" charset="0"/>
              </a:rPr>
              <a:t>from</a:t>
            </a:r>
            <a:r>
              <a:rPr lang="es-CL" sz="1800" b="1" dirty="0" smtClean="0">
                <a:solidFill>
                  <a:schemeClr val="accent4">
                    <a:lumMod val="50000"/>
                  </a:schemeClr>
                </a:solidFill>
                <a:latin typeface="Courier New" pitchFamily="49" charset="0"/>
                <a:cs typeface="Courier New" pitchFamily="49" charset="0"/>
              </a:rPr>
              <a:t>-</a:t>
            </a:r>
            <a:r>
              <a:rPr lang="es-CL" sz="1800" b="1" dirty="0" err="1" smtClean="0">
                <a:solidFill>
                  <a:schemeClr val="accent4">
                    <a:lumMod val="50000"/>
                  </a:schemeClr>
                </a:solidFill>
                <a:latin typeface="Courier New" pitchFamily="49" charset="0"/>
                <a:cs typeface="Courier New" pitchFamily="49" charset="0"/>
              </a:rPr>
              <a:t>menu_ES.praat</a:t>
            </a:r>
            <a:endParaRPr lang="es-CL" sz="1800" b="1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Tras bambalinas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38</a:t>
            </a:fld>
            <a:endParaRPr kumimoji="0"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s-CL" dirty="0" smtClean="0"/>
              <a:t>Lo que vemos es lo mismo que vimos </a:t>
            </a:r>
            <a:r>
              <a:rPr lang="es-CL" dirty="0" err="1" smtClean="0"/>
              <a:t>denante</a:t>
            </a:r>
            <a:r>
              <a:rPr lang="es-CL" dirty="0" smtClean="0"/>
              <a:t>, pero en </a:t>
            </a:r>
            <a:r>
              <a:rPr lang="es-CL" dirty="0" err="1" smtClean="0"/>
              <a:t>Notepad</a:t>
            </a:r>
            <a:r>
              <a:rPr lang="es-CL" dirty="0" smtClean="0"/>
              <a:t>++, y con la sintaxis y léxico de los scripts de Praat </a:t>
            </a:r>
            <a:r>
              <a:rPr lang="es-CL" dirty="0" err="1" smtClean="0"/>
              <a:t>destacadados</a:t>
            </a:r>
            <a:r>
              <a:rPr lang="es-CL" dirty="0" smtClean="0"/>
              <a:t>.</a:t>
            </a:r>
          </a:p>
          <a:p>
            <a:r>
              <a:rPr lang="es-CL" dirty="0" smtClean="0"/>
              <a:t>Así, los diversos comandos, operadores y otras palabras y símbolos especiales de Praat se destacan visiblemente.</a:t>
            </a:r>
            <a:endParaRPr lang="es-CL" dirty="0"/>
          </a:p>
        </p:txBody>
      </p:sp>
      <p:pic>
        <p:nvPicPr>
          <p:cNvPr id="8" name="Picture Placeholder 7" descr="NPP+Script1.png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/>
          <a:srcRect l="5298" r="5298"/>
          <a:stretch>
            <a:fillRect/>
          </a:stretch>
        </p:blipFill>
        <p:spPr/>
      </p:pic>
    </p:spTree>
  </p:cSld>
  <p:clrMapOvr>
    <a:masterClrMapping/>
  </p:clrMapOvr>
  <p:transition>
    <p:fad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¡Exploremos!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39</a:t>
            </a:fld>
            <a:endParaRPr kumimoji="0"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s-CL" dirty="0" smtClean="0"/>
              <a:t>Exploremos el script para ver qué hace…</a:t>
            </a:r>
            <a:endParaRPr lang="es-CL" dirty="0"/>
          </a:p>
        </p:txBody>
      </p:sp>
      <p:pic>
        <p:nvPicPr>
          <p:cNvPr id="8" name="Picture Placeholder 7" descr="NPP+Script1.png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/>
          <a:srcRect l="5298" r="5298"/>
          <a:stretch>
            <a:fillRect/>
          </a:stretch>
        </p:blipFill>
        <p:spPr/>
      </p:pic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Herramientas requeridas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L" dirty="0" smtClean="0"/>
              <a:t>Script 2:</a:t>
            </a:r>
            <a:br>
              <a:rPr lang="es-CL" dirty="0" smtClean="0"/>
            </a:br>
            <a:r>
              <a:rPr lang="es-CL" dirty="0" smtClean="0"/>
              <a:t>Búsqueda y extracción de segmentos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40</a:t>
            </a:fld>
            <a:endParaRPr kumimoji="0"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Búsqueda y extracción de segmentos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41</a:t>
            </a:fld>
            <a:endParaRPr kumimoji="0" lang="en-US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es-CL" b="1" dirty="0" smtClean="0"/>
              <a:t>Ejercicio</a:t>
            </a:r>
          </a:p>
          <a:p>
            <a:r>
              <a:rPr lang="es-CL" dirty="0" smtClean="0"/>
              <a:t>Abre el mismo archivo de audio y </a:t>
            </a:r>
            <a:r>
              <a:rPr lang="es-CL" dirty="0" err="1" smtClean="0"/>
              <a:t>TextGrid</a:t>
            </a:r>
            <a:r>
              <a:rPr lang="es-CL" dirty="0" smtClean="0"/>
              <a:t> que hemos estado usando.</a:t>
            </a:r>
          </a:p>
          <a:p>
            <a:r>
              <a:rPr lang="es-CL" dirty="0" smtClean="0"/>
              <a:t>Abre el script llamado </a:t>
            </a:r>
            <a:br>
              <a:rPr lang="es-CL" dirty="0" smtClean="0"/>
            </a:br>
            <a:r>
              <a:rPr lang="es-CL" sz="2000" b="1" dirty="0" err="1" smtClean="0">
                <a:solidFill>
                  <a:schemeClr val="accent4">
                    <a:lumMod val="50000"/>
                  </a:schemeClr>
                </a:solidFill>
                <a:latin typeface="Courier New" pitchFamily="49" charset="0"/>
                <a:cs typeface="Courier New" pitchFamily="49" charset="0"/>
              </a:rPr>
              <a:t>Advanced</a:t>
            </a:r>
            <a:r>
              <a:rPr lang="es-CL" sz="2000" b="1" dirty="0" smtClean="0">
                <a:solidFill>
                  <a:schemeClr val="accent4">
                    <a:lumMod val="50000"/>
                  </a:schemeClr>
                </a:solidFill>
                <a:latin typeface="Courier New" pitchFamily="49" charset="0"/>
                <a:cs typeface="Courier New" pitchFamily="49" charset="0"/>
              </a:rPr>
              <a:t>-</a:t>
            </a:r>
            <a:r>
              <a:rPr lang="es-CL" sz="2000" b="1" dirty="0" err="1" smtClean="0">
                <a:solidFill>
                  <a:schemeClr val="accent4">
                    <a:lumMod val="50000"/>
                  </a:schemeClr>
                </a:solidFill>
                <a:latin typeface="Courier New" pitchFamily="49" charset="0"/>
                <a:cs typeface="Courier New" pitchFamily="49" charset="0"/>
              </a:rPr>
              <a:t>find</a:t>
            </a:r>
            <a:r>
              <a:rPr lang="es-CL" sz="2000" b="1" dirty="0" smtClean="0">
                <a:solidFill>
                  <a:schemeClr val="accent4">
                    <a:lumMod val="50000"/>
                  </a:schemeClr>
                </a:solidFill>
                <a:latin typeface="Courier New" pitchFamily="49" charset="0"/>
                <a:cs typeface="Courier New" pitchFamily="49" charset="0"/>
              </a:rPr>
              <a:t>-and-</a:t>
            </a:r>
            <a:r>
              <a:rPr lang="es-CL" sz="2000" b="1" dirty="0" err="1" smtClean="0">
                <a:solidFill>
                  <a:schemeClr val="accent4">
                    <a:lumMod val="50000"/>
                  </a:schemeClr>
                </a:solidFill>
                <a:latin typeface="Courier New" pitchFamily="49" charset="0"/>
                <a:cs typeface="Courier New" pitchFamily="49" charset="0"/>
              </a:rPr>
              <a:t>extract_LongSound_ES.praat</a:t>
            </a:r>
            <a:endParaRPr lang="es-CL" sz="2000" b="1" dirty="0" smtClean="0">
              <a:solidFill>
                <a:schemeClr val="accent4">
                  <a:lumMod val="50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r>
              <a:rPr lang="es-CL" dirty="0" smtClean="0"/>
              <a:t>Determina cómo usarlo</a:t>
            </a:r>
          </a:p>
          <a:p>
            <a:r>
              <a:rPr lang="es-CL" dirty="0" smtClean="0"/>
              <a:t>Úsalo para extraer todas las palabras que contengan:</a:t>
            </a:r>
          </a:p>
          <a:p>
            <a:pPr marL="514350" indent="-514350">
              <a:buFont typeface="+mj-lt"/>
              <a:buAutoNum type="arabicPeriod"/>
            </a:pPr>
            <a:r>
              <a:rPr lang="es-CL" dirty="0" smtClean="0"/>
              <a:t>El fonema </a:t>
            </a:r>
            <a:r>
              <a:rPr lang="es-CL" dirty="0" smtClean="0"/>
              <a:t>/</a:t>
            </a:r>
            <a:r>
              <a:rPr lang="es-CL" dirty="0" smtClean="0">
                <a:latin typeface="Charis SIL Compact" pitchFamily="2" charset="0"/>
                <a:ea typeface="Charis SIL Compact" pitchFamily="2" charset="0"/>
                <a:cs typeface="Charis SIL Compact" pitchFamily="2" charset="0"/>
              </a:rPr>
              <a:t>t</a:t>
            </a:r>
            <a:r>
              <a:rPr lang="es-CL" dirty="0" smtClean="0">
                <a:latin typeface="Charis SIL Compact" pitchFamily="2" charset="0"/>
                <a:ea typeface="Charis SIL Compact" pitchFamily="2" charset="0"/>
                <a:cs typeface="Charis SIL Compact" pitchFamily="2" charset="0"/>
              </a:rPr>
              <a:t>̠͡</a:t>
            </a:r>
            <a:r>
              <a:rPr lang="es-CL" dirty="0" smtClean="0">
                <a:latin typeface="Charis SIL Compact" pitchFamily="2" charset="0"/>
                <a:ea typeface="Charis SIL Compact" pitchFamily="2" charset="0"/>
                <a:cs typeface="Charis SIL Compact" pitchFamily="2" charset="0"/>
              </a:rPr>
              <a:t>ʃ</a:t>
            </a:r>
            <a:r>
              <a:rPr lang="es-CL" dirty="0" smtClean="0"/>
              <a:t>/</a:t>
            </a:r>
            <a:endParaRPr lang="es-CL" dirty="0" smtClean="0"/>
          </a:p>
          <a:p>
            <a:pPr marL="514350" indent="-514350">
              <a:buFont typeface="+mj-lt"/>
              <a:buAutoNum type="arabicPeriod"/>
            </a:pPr>
            <a:r>
              <a:rPr lang="es-CL" dirty="0" smtClean="0"/>
              <a:t>El alófono [ð]</a:t>
            </a:r>
          </a:p>
          <a:p>
            <a:endParaRPr lang="es-CL" sz="2000" dirty="0" smtClean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ransition>
    <p:fade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Búsqueda y extracción de segmentos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42</a:t>
            </a:fld>
            <a:endParaRPr kumimoji="0" lang="en-US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es-CL" b="1" dirty="0" smtClean="0"/>
              <a:t>Ejercicio</a:t>
            </a:r>
          </a:p>
          <a:p>
            <a:r>
              <a:rPr lang="es-CL" dirty="0" smtClean="0"/>
              <a:t>Usa el script para extraer todas las </a:t>
            </a:r>
            <a:r>
              <a:rPr lang="es-CL" b="1" dirty="0" smtClean="0"/>
              <a:t>palabras </a:t>
            </a:r>
            <a:r>
              <a:rPr lang="es-CL" dirty="0" smtClean="0"/>
              <a:t>que contengan:</a:t>
            </a:r>
          </a:p>
          <a:p>
            <a:pPr marL="514350" indent="-514350">
              <a:buFont typeface="+mj-lt"/>
              <a:buAutoNum type="arabicPeriod"/>
            </a:pPr>
            <a:r>
              <a:rPr lang="es-CL" dirty="0" smtClean="0"/>
              <a:t>El fonema </a:t>
            </a:r>
            <a:r>
              <a:rPr lang="es-CL" dirty="0" smtClean="0">
                <a:latin typeface="Charis SIL Compact" pitchFamily="2" charset="0"/>
                <a:ea typeface="Charis SIL Compact" pitchFamily="2" charset="0"/>
                <a:cs typeface="Charis SIL Compact" pitchFamily="2" charset="0"/>
              </a:rPr>
              <a:t>/t̠͡ʃ/</a:t>
            </a:r>
          </a:p>
          <a:p>
            <a:pPr marL="514350" indent="-514350">
              <a:buFont typeface="+mj-lt"/>
              <a:buAutoNum type="arabicPeriod"/>
            </a:pPr>
            <a:r>
              <a:rPr lang="es-CL" dirty="0" smtClean="0"/>
              <a:t>El alófono </a:t>
            </a:r>
            <a:r>
              <a:rPr lang="es-CL" dirty="0" smtClean="0">
                <a:latin typeface="Charis SIL Compact" pitchFamily="2" charset="0"/>
                <a:ea typeface="Charis SIL Compact" pitchFamily="2" charset="0"/>
                <a:cs typeface="Charis SIL Compact" pitchFamily="2" charset="0"/>
              </a:rPr>
              <a:t>[ð]</a:t>
            </a:r>
          </a:p>
          <a:p>
            <a:pPr marL="514350" indent="-514350"/>
            <a:endParaRPr lang="es-CL" dirty="0" smtClean="0"/>
          </a:p>
          <a:p>
            <a:pPr marL="514350" indent="-514350"/>
            <a:r>
              <a:rPr lang="es-CL" dirty="0" smtClean="0"/>
              <a:t>Usa el script para extraer todos los </a:t>
            </a:r>
            <a:r>
              <a:rPr lang="es-CL" b="1" dirty="0" smtClean="0"/>
              <a:t>fonos</a:t>
            </a:r>
            <a:r>
              <a:rPr lang="es-CL" dirty="0" smtClean="0"/>
              <a:t> que contengan </a:t>
            </a:r>
            <a:r>
              <a:rPr lang="es-CL" dirty="0" smtClean="0">
                <a:latin typeface="Charis SIL Compact" pitchFamily="2" charset="0"/>
                <a:ea typeface="Charis SIL Compact" pitchFamily="2" charset="0"/>
                <a:cs typeface="Charis SIL Compact" pitchFamily="2" charset="0"/>
              </a:rPr>
              <a:t>[ɾ]</a:t>
            </a:r>
            <a:r>
              <a:rPr lang="es-CL" dirty="0" smtClean="0"/>
              <a:t> a final de palabra.</a:t>
            </a:r>
          </a:p>
          <a:p>
            <a:pPr marL="514350" indent="-514350">
              <a:buNone/>
            </a:pPr>
            <a:endParaRPr lang="es-CL" dirty="0" smtClean="0">
              <a:latin typeface="Charis SIL Compact" pitchFamily="2" charset="0"/>
              <a:ea typeface="Charis SIL Compact" pitchFamily="2" charset="0"/>
              <a:cs typeface="Charis SIL Compact" pitchFamily="2" charset="0"/>
            </a:endParaRPr>
          </a:p>
          <a:p>
            <a:pPr marL="514350" indent="-514350"/>
            <a:r>
              <a:rPr lang="es-CL" dirty="0" smtClean="0"/>
              <a:t>Usa el script para extraer todos las </a:t>
            </a:r>
            <a:r>
              <a:rPr lang="es-CL" b="1" dirty="0" smtClean="0"/>
              <a:t>oraciones </a:t>
            </a:r>
            <a:r>
              <a:rPr lang="es-CL" dirty="0" smtClean="0"/>
              <a:t>que contengan </a:t>
            </a:r>
            <a:r>
              <a:rPr lang="es-CL" smtClean="0"/>
              <a:t>el alófono cuico de </a:t>
            </a:r>
            <a:r>
              <a:rPr lang="es-CL" smtClean="0">
                <a:latin typeface="Charis SIL Compact" pitchFamily="2" charset="0"/>
                <a:ea typeface="Charis SIL Compact" pitchFamily="2" charset="0"/>
                <a:cs typeface="Charis SIL Compact" pitchFamily="2" charset="0"/>
              </a:rPr>
              <a:t>/t̠͡ʃ/.</a:t>
            </a:r>
            <a:endParaRPr lang="es-CL" dirty="0" smtClean="0"/>
          </a:p>
          <a:p>
            <a:pPr marL="514350" indent="-514350">
              <a:buNone/>
            </a:pPr>
            <a:endParaRPr lang="es-CL" dirty="0" smtClean="0">
              <a:latin typeface="Charis SIL Compact" pitchFamily="2" charset="0"/>
              <a:ea typeface="Charis SIL Compact" pitchFamily="2" charset="0"/>
              <a:cs typeface="Charis SIL Compact" pitchFamily="2" charset="0"/>
            </a:endParaRPr>
          </a:p>
          <a:p>
            <a:endParaRPr lang="es-CL" dirty="0" smtClean="0"/>
          </a:p>
        </p:txBody>
      </p:sp>
    </p:spTree>
  </p:cSld>
  <p:clrMapOvr>
    <a:masterClrMapping/>
  </p:clrMapOvr>
  <p:transition>
    <p:fade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Más información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43</a:t>
            </a:fld>
            <a:endParaRPr kumimoji="0"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es-CL" b="1" dirty="0" smtClean="0"/>
              <a:t>Praat</a:t>
            </a:r>
          </a:p>
          <a:p>
            <a:pPr lvl="1">
              <a:buNone/>
            </a:pPr>
            <a:r>
              <a:rPr lang="es-CL" dirty="0" smtClean="0">
                <a:hlinkClick r:id="rId3"/>
              </a:rPr>
              <a:t>www.praat.org</a:t>
            </a:r>
            <a:r>
              <a:rPr lang="es-CL" dirty="0" smtClean="0"/>
              <a:t/>
            </a:r>
            <a:br>
              <a:rPr lang="es-CL" dirty="0" smtClean="0"/>
            </a:br>
            <a:endParaRPr lang="es-CL" dirty="0" smtClean="0"/>
          </a:p>
          <a:p>
            <a:r>
              <a:rPr lang="es-CL" b="1" dirty="0" smtClean="0"/>
              <a:t>Lenz</a:t>
            </a:r>
            <a:r>
              <a:rPr lang="es-CL" dirty="0" smtClean="0"/>
              <a:t/>
            </a:r>
            <a:br>
              <a:rPr lang="es-CL" dirty="0" smtClean="0"/>
            </a:br>
            <a:r>
              <a:rPr lang="es-CL" dirty="0" smtClean="0">
                <a:hlinkClick r:id="rId4"/>
              </a:rPr>
              <a:t>ssadowsky.hostei.com/ikr.htm</a:t>
            </a:r>
            <a:r>
              <a:rPr lang="es-CL" dirty="0" smtClean="0"/>
              <a:t/>
            </a:r>
            <a:br>
              <a:rPr lang="es-CL" dirty="0" smtClean="0"/>
            </a:br>
            <a:endParaRPr lang="es-CL" dirty="0" smtClean="0"/>
          </a:p>
          <a:p>
            <a:r>
              <a:rPr lang="es-CL" b="1" dirty="0" smtClean="0"/>
              <a:t>Fuentes tipográficas AFI de SIL</a:t>
            </a:r>
            <a:r>
              <a:rPr lang="es-CL" dirty="0" smtClean="0"/>
              <a:t/>
            </a:r>
            <a:br>
              <a:rPr lang="es-CL" dirty="0" smtClean="0"/>
            </a:br>
            <a:r>
              <a:rPr lang="es-CL" dirty="0" smtClean="0">
                <a:hlinkClick r:id="rId5"/>
              </a:rPr>
              <a:t>www.sil.org</a:t>
            </a:r>
            <a:r>
              <a:rPr lang="es-CL" dirty="0" smtClean="0"/>
              <a:t/>
            </a:r>
            <a:br>
              <a:rPr lang="es-CL" dirty="0" smtClean="0"/>
            </a:br>
            <a:endParaRPr lang="es-CL" dirty="0" smtClean="0"/>
          </a:p>
          <a:p>
            <a:r>
              <a:rPr lang="es-CL" b="1" dirty="0" smtClean="0"/>
              <a:t>Contacto: Scott Sadowsky</a:t>
            </a:r>
            <a:r>
              <a:rPr lang="es-CL" dirty="0" smtClean="0"/>
              <a:t/>
            </a:r>
            <a:br>
              <a:rPr lang="es-CL" dirty="0" smtClean="0"/>
            </a:br>
            <a:r>
              <a:rPr lang="es-CL" dirty="0" smtClean="0"/>
              <a:t>s </a:t>
            </a:r>
            <a:r>
              <a:rPr lang="es-CL" dirty="0" err="1" smtClean="0"/>
              <a:t>s</a:t>
            </a:r>
            <a:r>
              <a:rPr lang="es-CL" dirty="0" smtClean="0"/>
              <a:t> a d o w s k y @ g m a i l . c o </a:t>
            </a:r>
            <a:r>
              <a:rPr lang="es-CL" dirty="0" smtClean="0"/>
              <a:t>m</a:t>
            </a:r>
            <a:br>
              <a:rPr lang="es-CL" dirty="0" smtClean="0"/>
            </a:br>
            <a:r>
              <a:rPr lang="es-CL" dirty="0" smtClean="0"/>
              <a:t>http://ssadowsky.hostei.com</a:t>
            </a:r>
            <a:endParaRPr lang="es-CL" dirty="0" smtClean="0"/>
          </a:p>
          <a:p>
            <a:endParaRPr lang="es-CL" dirty="0" smtClean="0"/>
          </a:p>
          <a:p>
            <a:endParaRPr lang="es-CL" dirty="0" smtClean="0"/>
          </a:p>
        </p:txBody>
      </p:sp>
    </p:spTree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Programas requeridos (1)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5</a:t>
            </a:fld>
            <a:endParaRPr kumimoji="0"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s-CL" b="1" dirty="0" smtClean="0"/>
              <a:t>Praat</a:t>
            </a:r>
          </a:p>
          <a:p>
            <a:pPr lvl="1"/>
            <a:r>
              <a:rPr lang="es-CL" dirty="0" smtClean="0"/>
              <a:t>El cortaplumas suizo del análisis fonético</a:t>
            </a:r>
            <a:br>
              <a:rPr lang="es-CL" dirty="0" smtClean="0"/>
            </a:br>
            <a:r>
              <a:rPr lang="es-CL" dirty="0" smtClean="0">
                <a:hlinkClick r:id="rId3"/>
              </a:rPr>
              <a:t>www.praat.org</a:t>
            </a:r>
            <a:r>
              <a:rPr lang="es-CL" dirty="0" smtClean="0"/>
              <a:t/>
            </a:r>
            <a:br>
              <a:rPr lang="es-CL" dirty="0" smtClean="0"/>
            </a:br>
            <a:endParaRPr lang="es-CL" dirty="0" smtClean="0"/>
          </a:p>
          <a:p>
            <a:r>
              <a:rPr lang="es-CL" b="1" dirty="0" err="1" smtClean="0"/>
              <a:t>Notepad</a:t>
            </a:r>
            <a:r>
              <a:rPr lang="es-CL" b="1" dirty="0" smtClean="0"/>
              <a:t>++</a:t>
            </a:r>
          </a:p>
          <a:p>
            <a:pPr lvl="1"/>
            <a:r>
              <a:rPr lang="es-CL" dirty="0" smtClean="0"/>
              <a:t>Editor de texto avanzado, compatible con Unicode</a:t>
            </a:r>
            <a:br>
              <a:rPr lang="es-CL" dirty="0" smtClean="0"/>
            </a:br>
            <a:r>
              <a:rPr lang="es-CL" dirty="0" smtClean="0">
                <a:hlinkClick r:id="rId4"/>
              </a:rPr>
              <a:t>sourceforge.net/</a:t>
            </a:r>
            <a:r>
              <a:rPr lang="es-CL" dirty="0" err="1" smtClean="0">
                <a:hlinkClick r:id="rId4"/>
              </a:rPr>
              <a:t>projects</a:t>
            </a:r>
            <a:r>
              <a:rPr lang="es-CL" dirty="0" smtClean="0">
                <a:hlinkClick r:id="rId4"/>
              </a:rPr>
              <a:t>/</a:t>
            </a:r>
            <a:r>
              <a:rPr lang="es-CL" dirty="0" err="1" smtClean="0">
                <a:hlinkClick r:id="rId4"/>
              </a:rPr>
              <a:t>notepad</a:t>
            </a:r>
            <a:r>
              <a:rPr lang="es-CL" dirty="0" smtClean="0">
                <a:hlinkClick r:id="rId4"/>
              </a:rPr>
              <a:t>-plus/files/</a:t>
            </a:r>
            <a:r>
              <a:rPr lang="es-CL" dirty="0" smtClean="0"/>
              <a:t/>
            </a:r>
            <a:br>
              <a:rPr lang="es-CL" dirty="0" smtClean="0"/>
            </a:br>
            <a:endParaRPr lang="es-CL" dirty="0" smtClean="0"/>
          </a:p>
          <a:p>
            <a:r>
              <a:rPr lang="es-CL" b="1" dirty="0" smtClean="0"/>
              <a:t>userDefineLang.xml</a:t>
            </a:r>
          </a:p>
          <a:p>
            <a:pPr lvl="1"/>
            <a:r>
              <a:rPr lang="es-CL" dirty="0" smtClean="0"/>
              <a:t>Archivo que permite destacar en NP++ los distintos elementos del lenguaje de scripting de Praat</a:t>
            </a:r>
            <a:br>
              <a:rPr lang="es-CL" dirty="0" smtClean="0"/>
            </a:br>
            <a:r>
              <a:rPr lang="es-CL" dirty="0" smtClean="0">
                <a:hlinkClick r:id="rId5"/>
              </a:rPr>
              <a:t>ssadowsky.hostei.com/praat.html</a:t>
            </a:r>
            <a:endParaRPr lang="es-CL" dirty="0" smtClean="0"/>
          </a:p>
          <a:p>
            <a:pPr lvl="1"/>
            <a:endParaRPr lang="es-CL" dirty="0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Programas requeridos (2)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6</a:t>
            </a:fld>
            <a:endParaRPr kumimoji="0"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s-CL" b="1" dirty="0" smtClean="0"/>
              <a:t>Fuentes tipográficas AFI de SIL</a:t>
            </a:r>
          </a:p>
          <a:p>
            <a:pPr lvl="1"/>
            <a:r>
              <a:rPr lang="es-CL" dirty="0" smtClean="0"/>
              <a:t>Las fuentes Unicode Charis SIL y Doulos SIL (y sus versiones compactas) son el estándar de facto en el mundo para la transcripción en AFI.</a:t>
            </a:r>
            <a:br>
              <a:rPr lang="es-CL" dirty="0" smtClean="0"/>
            </a:br>
            <a:r>
              <a:rPr lang="es-CL" dirty="0" smtClean="0">
                <a:hlinkClick r:id="rId3"/>
              </a:rPr>
              <a:t>www.sil.org</a:t>
            </a:r>
            <a:endParaRPr lang="es-CL" dirty="0" smtClean="0"/>
          </a:p>
          <a:p>
            <a:pPr lvl="1"/>
            <a:endParaRPr lang="es-CL" b="1" dirty="0" smtClean="0"/>
          </a:p>
          <a:p>
            <a:r>
              <a:rPr lang="es-CL" b="1" dirty="0" smtClean="0"/>
              <a:t>Lenz 0.8.1</a:t>
            </a:r>
          </a:p>
          <a:p>
            <a:pPr lvl="1"/>
            <a:r>
              <a:rPr lang="es-CL" dirty="0" smtClean="0"/>
              <a:t>Programa que permite digitar símbolos AFI directamente en cualquier programa compatible con Unicode</a:t>
            </a:r>
            <a:br>
              <a:rPr lang="es-CL" dirty="0" smtClean="0"/>
            </a:br>
            <a:r>
              <a:rPr lang="es-CL" dirty="0" smtClean="0">
                <a:hlinkClick r:id="rId4"/>
              </a:rPr>
              <a:t>ssadowsky.hostei.com/ikr.htm</a:t>
            </a:r>
            <a:endParaRPr lang="es-CL" dirty="0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Recursos adicionales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7</a:t>
            </a:fld>
            <a:endParaRPr kumimoji="0"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s-CL" b="1" dirty="0" smtClean="0"/>
              <a:t>Archivo de audio y </a:t>
            </a:r>
            <a:r>
              <a:rPr lang="es-CL" b="1" dirty="0" err="1" smtClean="0"/>
              <a:t>TextGrid</a:t>
            </a:r>
            <a:endParaRPr lang="es-CL" b="1" dirty="0" smtClean="0"/>
          </a:p>
          <a:p>
            <a:pPr lvl="1"/>
            <a:r>
              <a:rPr lang="es-CL" dirty="0" smtClean="0"/>
              <a:t>Sadowsky_Taller-Praat-Grabacion-01.wav</a:t>
            </a:r>
          </a:p>
          <a:p>
            <a:pPr lvl="1"/>
            <a:r>
              <a:rPr lang="es-CL" dirty="0" err="1" smtClean="0"/>
              <a:t>Sadowsky_Taller-Praat_Grabacion-01_Clase-02.TextGrid</a:t>
            </a:r>
            <a:r>
              <a:rPr lang="es-CL" dirty="0" smtClean="0"/>
              <a:t> </a:t>
            </a:r>
            <a:br>
              <a:rPr lang="es-CL" dirty="0" smtClean="0"/>
            </a:br>
            <a:r>
              <a:rPr lang="es-CL" dirty="0" smtClean="0">
                <a:hlinkClick r:id="rId3"/>
              </a:rPr>
              <a:t>ssadowsky.hostei.com/tutoriales-praat.html</a:t>
            </a:r>
            <a:endParaRPr lang="es-CL" dirty="0" smtClean="0"/>
          </a:p>
          <a:p>
            <a:pPr lvl="1"/>
            <a:endParaRPr lang="es-CL" dirty="0" smtClean="0"/>
          </a:p>
          <a:p>
            <a:r>
              <a:rPr lang="es-CL" b="1" dirty="0" smtClean="0"/>
              <a:t>Scripts</a:t>
            </a:r>
          </a:p>
          <a:p>
            <a:pPr lvl="1"/>
            <a:r>
              <a:rPr lang="es-CL" b="1" dirty="0" err="1" smtClean="0"/>
              <a:t>Insert</a:t>
            </a:r>
            <a:r>
              <a:rPr lang="es-CL" b="1" dirty="0" smtClean="0"/>
              <a:t>-x-ms-</a:t>
            </a:r>
            <a:r>
              <a:rPr lang="es-CL" b="1" dirty="0" err="1" smtClean="0"/>
              <a:t>segment</a:t>
            </a:r>
            <a:r>
              <a:rPr lang="es-CL" b="1" dirty="0" smtClean="0"/>
              <a:t>-and-</a:t>
            </a:r>
            <a:r>
              <a:rPr lang="es-CL" b="1" dirty="0" err="1" smtClean="0"/>
              <a:t>label</a:t>
            </a:r>
            <a:r>
              <a:rPr lang="es-CL" b="1" dirty="0" smtClean="0"/>
              <a:t>-</a:t>
            </a:r>
            <a:r>
              <a:rPr lang="es-CL" b="1" dirty="0" err="1" smtClean="0"/>
              <a:t>it</a:t>
            </a:r>
            <a:r>
              <a:rPr lang="es-CL" b="1" dirty="0" smtClean="0"/>
              <a:t>-</a:t>
            </a:r>
            <a:r>
              <a:rPr lang="es-CL" b="1" dirty="0" err="1" smtClean="0"/>
              <a:t>from</a:t>
            </a:r>
            <a:r>
              <a:rPr lang="es-CL" b="1" dirty="0" smtClean="0"/>
              <a:t>-</a:t>
            </a:r>
            <a:r>
              <a:rPr lang="es-CL" b="1" dirty="0" err="1" smtClean="0"/>
              <a:t>menu_ES.praat</a:t>
            </a:r>
            <a:endParaRPr lang="es-CL" b="1" dirty="0" smtClean="0"/>
          </a:p>
          <a:p>
            <a:pPr lvl="1"/>
            <a:r>
              <a:rPr lang="es-CL" b="1" dirty="0" err="1" smtClean="0"/>
              <a:t>Advanced</a:t>
            </a:r>
            <a:r>
              <a:rPr lang="es-CL" b="1" dirty="0" smtClean="0"/>
              <a:t>-</a:t>
            </a:r>
            <a:r>
              <a:rPr lang="es-CL" b="1" dirty="0" err="1" smtClean="0"/>
              <a:t>find</a:t>
            </a:r>
            <a:r>
              <a:rPr lang="es-CL" b="1" dirty="0" smtClean="0"/>
              <a:t>-and-</a:t>
            </a:r>
            <a:r>
              <a:rPr lang="es-CL" b="1" dirty="0" err="1" smtClean="0"/>
              <a:t>extract_LongSound_ES.praat</a:t>
            </a:r>
            <a:endParaRPr lang="es-CL" b="1" dirty="0" smtClean="0"/>
          </a:p>
          <a:p>
            <a:pPr lvl="1"/>
            <a:endParaRPr lang="es-CL" b="1" dirty="0" smtClean="0"/>
          </a:p>
          <a:p>
            <a:pPr lvl="1"/>
            <a:endParaRPr lang="es-CL" dirty="0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¿Qué es un script de Praat?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8</a:t>
            </a:fld>
            <a:endParaRPr kumimoji="0"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¿Qué es un script?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9</a:t>
            </a:fld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s-CL" dirty="0" smtClean="0"/>
              <a:t>Un script es una serie de instrucciones que indica a un programa computacional qué debe hacer y cómo debe hacerlo.</a:t>
            </a:r>
          </a:p>
          <a:p>
            <a:endParaRPr lang="es-CL" dirty="0" smtClean="0"/>
          </a:p>
          <a:p>
            <a:r>
              <a:rPr lang="es-CL" dirty="0" smtClean="0"/>
              <a:t>En nuestro caso, el programa que queremos controlar con scripts es Praat.</a:t>
            </a:r>
          </a:p>
          <a:p>
            <a:endParaRPr lang="es-CL" dirty="0" smtClean="0"/>
          </a:p>
          <a:p>
            <a:r>
              <a:rPr lang="es-CL" dirty="0" smtClean="0"/>
              <a:t>Los scripts consisten en instrucciones que se </a:t>
            </a:r>
            <a:r>
              <a:rPr lang="es-CL" dirty="0" err="1" smtClean="0"/>
              <a:t>tipean</a:t>
            </a:r>
            <a:r>
              <a:rPr lang="es-CL" dirty="0" smtClean="0"/>
              <a:t> en un archivo de texto plano.</a:t>
            </a:r>
          </a:p>
          <a:p>
            <a:endParaRPr lang="es-CL" dirty="0" smtClean="0"/>
          </a:p>
          <a:p>
            <a:r>
              <a:rPr lang="es-CL" dirty="0" smtClean="0"/>
              <a:t>Para utilizar un script, se abre en Praat y se ejecuta dentro del programa</a:t>
            </a:r>
          </a:p>
        </p:txBody>
      </p:sp>
      <p:pic>
        <p:nvPicPr>
          <p:cNvPr id="7" name="Picture Placeholder 6" descr="010-Script-in-notepad.png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/>
          <a:srcRect t="216" b="216"/>
          <a:stretch>
            <a:fillRect/>
          </a:stretch>
        </p:blipFill>
        <p:spPr/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gin">
  <a:themeElements>
    <a:clrScheme name="Origin">
      <a:dk1>
        <a:sysClr val="windowText" lastClr="30303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30303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0</TotalTime>
  <Words>1032</Words>
  <Application>Microsoft Office PowerPoint</Application>
  <PresentationFormat>On-screen Show (4:3)</PresentationFormat>
  <Paragraphs>282</Paragraphs>
  <Slides>43</Slides>
  <Notes>28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44" baseType="lpstr">
      <vt:lpstr>Origin</vt:lpstr>
      <vt:lpstr>Scripts de Praat Introducción</vt:lpstr>
      <vt:lpstr>Temas del taller</vt:lpstr>
      <vt:lpstr>Temas del taller</vt:lpstr>
      <vt:lpstr>Herramientas requeridas</vt:lpstr>
      <vt:lpstr>Programas requeridos (1)</vt:lpstr>
      <vt:lpstr>Programas requeridos (2)</vt:lpstr>
      <vt:lpstr>Recursos adicionales</vt:lpstr>
      <vt:lpstr>¿Qué es un script de Praat?</vt:lpstr>
      <vt:lpstr>¿Qué es un script?</vt:lpstr>
      <vt:lpstr>¿Qué es un script?</vt:lpstr>
      <vt:lpstr>Ventajas del uso de scripts 1</vt:lpstr>
      <vt:lpstr>Ventajas del uso de scripts 2</vt:lpstr>
      <vt:lpstr>Ventajas del uso de scripts 3</vt:lpstr>
      <vt:lpstr>Ventajas del uso de scripts 4</vt:lpstr>
      <vt:lpstr>Ventajas del uso de scripts 5</vt:lpstr>
      <vt:lpstr>Ventajas del uso de scripts 6</vt:lpstr>
      <vt:lpstr>Ventajas del uso de scripts 6</vt:lpstr>
      <vt:lpstr>Ventajas del uso de scripts 6½</vt:lpstr>
      <vt:lpstr>Preparativos</vt:lpstr>
      <vt:lpstr>Instalación de programas y archivos</vt:lpstr>
      <vt:lpstr>Un ejemplo de lo que se puede hacer con un script</vt:lpstr>
      <vt:lpstr>Abramos un archivo de audio y un TextGrid</vt:lpstr>
      <vt:lpstr>Abramos un archivo de audio y un TextGrid</vt:lpstr>
      <vt:lpstr>Abramos un archivo de audio y un TextGrid</vt:lpstr>
      <vt:lpstr>Script 1: Selección de intervalos precisos</vt:lpstr>
      <vt:lpstr>Selección de intervalos precisos</vt:lpstr>
      <vt:lpstr>Abramos el script</vt:lpstr>
      <vt:lpstr>La ventana del script</vt:lpstr>
      <vt:lpstr>Agreguemos un intervalo preciso con etiqueta</vt:lpstr>
      <vt:lpstr>Agreguemos un intervalo preciso con etiqueta</vt:lpstr>
      <vt:lpstr>Agreguemos un intervalo preciso con etiqueta</vt:lpstr>
      <vt:lpstr>Agreguemos un intervalo preciso con etiqueta</vt:lpstr>
      <vt:lpstr>Agreguemos un intervalo preciso con etiqueta</vt:lpstr>
      <vt:lpstr>Agreguemos un intervalo preciso con etiqueta</vt:lpstr>
      <vt:lpstr>Tras bambalinas</vt:lpstr>
      <vt:lpstr>Tras bambalinas</vt:lpstr>
      <vt:lpstr>Tras bambalinas</vt:lpstr>
      <vt:lpstr>Tras bambalinas</vt:lpstr>
      <vt:lpstr>¡Exploremos!</vt:lpstr>
      <vt:lpstr>Script 2: Búsqueda y extracción de segmentos</vt:lpstr>
      <vt:lpstr>Búsqueda y extracción de segmentos</vt:lpstr>
      <vt:lpstr>Búsqueda y extracción de segmentos</vt:lpstr>
      <vt:lpstr>Más información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Taller de Praat - Grabación 1 - Clase 2</dc:title>
  <dc:subject>s s a d o w s k y @ g m a i l . c o m</dc:subject>
  <dc:creator/>
  <dc:description>Scott Sadowsky
http://ssadowsky.hostei.com</dc:description>
  <cp:lastModifiedBy/>
  <cp:revision>1</cp:revision>
  <dcterms:created xsi:type="dcterms:W3CDTF">2010-05-02T04:28:11Z</dcterms:created>
  <dcterms:modified xsi:type="dcterms:W3CDTF">2010-05-29T23:04:13Z</dcterms:modified>
</cp:coreProperties>
</file>